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56560" y="438657"/>
            <a:ext cx="4230878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3610355"/>
            <a:ext cx="7138416" cy="3247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7900" y="515238"/>
            <a:ext cx="464819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206753"/>
            <a:ext cx="6320790" cy="455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 u="sng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itourchina.com/FileUpload/FileUpload/110712174038093.jpg" TargetMode="External"/><Relationship Id="rId3" Type="http://schemas.openxmlformats.org/officeDocument/2006/relationships/hyperlink" Target="http://www.udotrip.com/wp-content/uploads/img/781ab4b7.jpeg" TargetMode="External"/><Relationship Id="rId4" Type="http://schemas.openxmlformats.org/officeDocument/2006/relationships/hyperlink" Target="http://maysblogs.tamu.edu/china/files/2012/06/IMG_1891.jpg" TargetMode="External"/><Relationship Id="rId5" Type="http://schemas.openxmlformats.org/officeDocument/2006/relationships/hyperlink" Target="http://www.chinadaily.com.cn/travel/img/attachement/jpg/site1/20130808/002564bc654b136d96fb1d.jpg" TargetMode="External"/><Relationship Id="rId6" Type="http://schemas.openxmlformats.org/officeDocument/2006/relationships/hyperlink" Target="http://www.bricoleurbanism.org/wp-content/uploads/2010/04/tianjin-old-city_2009-05_rev.jpg" TargetMode="External"/><Relationship Id="rId7" Type="http://schemas.openxmlformats.org/officeDocument/2006/relationships/hyperlink" Target="http://www.china-tour.cn/images/China_Pictures/Tianjin-Pictures/Ancient-Culture-Street.jpg" TargetMode="External"/><Relationship Id="rId8" Type="http://schemas.openxmlformats.org/officeDocument/2006/relationships/hyperlink" Target="http://assets.inhabitat.com/wp-content/blogs.dir/1/files/2011/01/tianjin-eco-city-8.jpg" TargetMode="External"/><Relationship Id="rId9" Type="http://schemas.openxmlformats.org/officeDocument/2006/relationships/hyperlink" Target="http://www.visitourchina.com/FileUpload/FileUpload/110212165406580.jpg" TargetMode="External"/><Relationship Id="rId10" Type="http://schemas.openxmlformats.org/officeDocument/2006/relationships/hyperlink" Target="http://www.topchinatravel.com/pic/city/tianjin/attractions/Tianjin-Museum-3.jpg" TargetMode="External"/><Relationship Id="rId11" Type="http://schemas.openxmlformats.org/officeDocument/2006/relationships/hyperlink" Target="http://pic.enorth.com.cn/0/06/55/96/6559685_266149.jpg" TargetMode="External"/><Relationship Id="rId12" Type="http://schemas.openxmlformats.org/officeDocument/2006/relationships/hyperlink" Target="http://www.visitourchina.com/FileUpload/FileUpload/100919175605484.jpg" TargetMode="External"/><Relationship Id="rId13" Type="http://schemas.openxmlformats.org/officeDocument/2006/relationships/hyperlink" Target="http://www.chinadaily.com.cn/m/tianjin2011/images/attachement/jpg/site1/20111108/0023ae80a21210231be504.jpg" TargetMode="External"/><Relationship Id="rId14" Type="http://schemas.openxmlformats.org/officeDocument/2006/relationships/hyperlink" Target="http://www.greatwallvacation.com/UploadFile/news/1268728993038.jpg" TargetMode="External"/><Relationship Id="rId15" Type="http://schemas.openxmlformats.org/officeDocument/2006/relationships/hyperlink" Target="http://www.chinatraveldepot.com/PackageImages/shopping(10).jpg" TargetMode="External"/><Relationship Id="rId16" Type="http://schemas.openxmlformats.org/officeDocument/2006/relationships/hyperlink" Target="http://renaissance-hotels.marriott.com/images/Shopping-Tianjin-Shengxifu_Hat_Shop-7xdypkj" TargetMode="External"/><Relationship Id="rId17" Type="http://schemas.openxmlformats.org/officeDocument/2006/relationships/hyperlink" Target="http://img2.chinatraveldepotstatic.com/Hotel_Photo/OLD/piclib/9062/299063/overview.jpg" TargetMode="External"/><Relationship Id="rId18" Type="http://schemas.openxmlformats.org/officeDocument/2006/relationships/hyperlink" Target="http://t2.gstatic.com/images?q=tbn%3AANd9GcQBG8pF6TUTpjILcWcIcWchgT9Di9sI8bucs42E4mwyRBkeizgJ" TargetMode="External"/><Relationship Id="rId19" Type="http://schemas.openxmlformats.org/officeDocument/2006/relationships/hyperlink" Target="http://t0.gstatic.com/images?q=tbn%3AANd9GcSzMOtXK91iExXZ774cGBZ2xfSWF2b-8PqVDRtC21-XGMpfr0RD" TargetMode="External"/><Relationship Id="rId20" Type="http://schemas.openxmlformats.org/officeDocument/2006/relationships/hyperlink" Target="http://t10.deviantart.net/T6PsY0Iw3CBlz6icKfrIN3P6" TargetMode="External"/><Relationship Id="rId21" Type="http://schemas.openxmlformats.org/officeDocument/2006/relationships/hyperlink" Target="http://www.beijing-tours.cn/wp-content/gallery/beijing-tianjin-tanggu-expressway/beijing-tianjin-tanggu-expressway.jpg" TargetMode="External"/><Relationship Id="rId22" Type="http://schemas.openxmlformats.org/officeDocument/2006/relationships/hyperlink" Target="http://airlinersgallery.smugmug.com/Airlines-Asia-3/Airlines-Asia3-QZ/Tianjin-Airlines/i-kh8JptG/0/M/Tianjin%20ERJ%20190-100%20B-3152%20(09)(Grd)%20LPA%20(TAL)(46)-M.jpg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0.gstatic.com/images?q=tbn%3AANd9GcSzMOtXK91iExXZ774cGBZ2xfSWF2b-8PqVDRtC21-XGMpfr0RD" TargetMode="External"/><Relationship Id="rId3" Type="http://schemas.openxmlformats.org/officeDocument/2006/relationships/hyperlink" Target="http://www.seriouseats.com/assets_c/2014/09/201400929-fu-run-lamb-max-falkowitz-thumb-625xauto-412182.jpg" TargetMode="External"/><Relationship Id="rId4" Type="http://schemas.openxmlformats.org/officeDocument/2006/relationships/hyperlink" Target="http://www.visitourchina.com/FileUpload/Guide/City/100919171059.jpg" TargetMode="External"/><Relationship Id="rId5" Type="http://schemas.openxmlformats.org/officeDocument/2006/relationships/hyperlink" Target="http://q-ec.bstatic.com/images/hotel/840x460/810/8109926.jpg?the%20astor%20hotel%2C%20a%20luxury%20collection%20hotel%2C%20tianjin%20hotel%20tianjin%20china" TargetMode="External"/><Relationship Id="rId6" Type="http://schemas.openxmlformats.org/officeDocument/2006/relationships/hyperlink" Target="http://www.ca.kayak.com/rimg/himg/03/41/22/leonardo-1140376-Living_Room-Somerset_Olympic_Tower_S-image.jpg?width=502&amp;amp;height=334" TargetMode="External"/><Relationship Id="rId7" Type="http://schemas.openxmlformats.org/officeDocument/2006/relationships/hyperlink" Target="http://upload.wikimedia.org/wikipedia/commons/thumb/5/5f/T001_TianjinTrainStation.jpg/300px-T001_TianjinTrainStation.jpg" TargetMode="External"/><Relationship Id="rId8" Type="http://schemas.openxmlformats.org/officeDocument/2006/relationships/hyperlink" Target="http://www.whatsontianjin.com/news_images/5532electric%20bus.jpg" TargetMode="External"/><Relationship Id="rId9" Type="http://schemas.openxmlformats.org/officeDocument/2006/relationships/hyperlink" Target="http://t3.gstatic.com/images?q=tbn%3AANd9GcToYq92oN90VvMLY5u7dkB836hNxpV8hazvvyZiXrixD05Qi72Y" TargetMode="External"/><Relationship Id="rId10" Type="http://schemas.openxmlformats.org/officeDocument/2006/relationships/hyperlink" Target="http://www.echinacities.com/userfiles/2011-Year/1-Month/10-Day/image004(1).jpg" TargetMode="External"/><Relationship Id="rId11" Type="http://schemas.openxmlformats.org/officeDocument/2006/relationships/hyperlink" Target="http://renaissance-hotels.marriott.com/images/Food-Tianjin-Tairyo-qkgqlpfn" TargetMode="External"/><Relationship Id="rId12" Type="http://schemas.openxmlformats.org/officeDocument/2006/relationships/hyperlink" Target="http://www.topchinatrip.com/upload/imgs/China/1012075528%E5%A4%A9%E6%B4%A5.jpg" TargetMode="External"/><Relationship Id="rId13" Type="http://schemas.openxmlformats.org/officeDocument/2006/relationships/hyperlink" Target="http://t3.gstatic.com/images?q=tbn%3AANd9GcT0x0zFYk9oyl5tlxoW_gLawRo6bv5HIyNdY9Uw4UjxhHum5XIXyw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382" y="515238"/>
            <a:ext cx="226885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90"/>
              <a:t>Weather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8740"/>
            <a:ext cx="5400040" cy="500062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 spc="45" b="1">
                <a:latin typeface="Times New Roman"/>
                <a:cs typeface="Times New Roman"/>
              </a:rPr>
              <a:t>Spring </a:t>
            </a:r>
            <a:r>
              <a:rPr dirty="0" sz="1700" spc="495">
                <a:latin typeface="Times New Roman"/>
                <a:cs typeface="Times New Roman"/>
              </a:rPr>
              <a:t>- </a:t>
            </a:r>
            <a:r>
              <a:rPr dirty="0" sz="1700" spc="114">
                <a:latin typeface="Times New Roman"/>
                <a:cs typeface="Times New Roman"/>
              </a:rPr>
              <a:t>Spring is </a:t>
            </a:r>
            <a:r>
              <a:rPr dirty="0" sz="1700" spc="160">
                <a:latin typeface="Times New Roman"/>
                <a:cs typeface="Times New Roman"/>
              </a:rPr>
              <a:t>short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95">
                <a:latin typeface="Times New Roman"/>
                <a:cs typeface="Times New Roman"/>
              </a:rPr>
              <a:t>Tianjin,</a:t>
            </a:r>
            <a:r>
              <a:rPr dirty="0" sz="1700" spc="-130">
                <a:latin typeface="Times New Roman"/>
                <a:cs typeface="Times New Roman"/>
              </a:rPr>
              <a:t> </a:t>
            </a:r>
            <a:r>
              <a:rPr dirty="0" sz="1700" spc="175">
                <a:latin typeface="Times New Roman"/>
                <a:cs typeface="Times New Roman"/>
              </a:rPr>
              <a:t>starts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130">
                <a:latin typeface="Times New Roman"/>
                <a:cs typeface="Times New Roman"/>
              </a:rPr>
              <a:t>March </a:t>
            </a:r>
            <a:r>
              <a:rPr dirty="0" sz="1700" spc="140">
                <a:latin typeface="Times New Roman"/>
                <a:cs typeface="Times New Roman"/>
              </a:rPr>
              <a:t>and </a:t>
            </a:r>
            <a:r>
              <a:rPr dirty="0" sz="1700" spc="120">
                <a:latin typeface="Times New Roman"/>
                <a:cs typeface="Times New Roman"/>
              </a:rPr>
              <a:t>lasting </a:t>
            </a:r>
            <a:r>
              <a:rPr dirty="0" sz="1700" spc="105">
                <a:latin typeface="Times New Roman"/>
                <a:cs typeface="Times New Roman"/>
              </a:rPr>
              <a:t>only </a:t>
            </a:r>
            <a:r>
              <a:rPr dirty="0" sz="1700" spc="165">
                <a:latin typeface="Times New Roman"/>
                <a:cs typeface="Times New Roman"/>
              </a:rPr>
              <a:t>50 </a:t>
            </a:r>
            <a:r>
              <a:rPr dirty="0" sz="1700" spc="140">
                <a:latin typeface="Times New Roman"/>
                <a:cs typeface="Times New Roman"/>
              </a:rPr>
              <a:t>to </a:t>
            </a:r>
            <a:r>
              <a:rPr dirty="0" sz="1700" spc="165">
                <a:latin typeface="Times New Roman"/>
                <a:cs typeface="Times New Roman"/>
              </a:rPr>
              <a:t>60</a:t>
            </a:r>
            <a:r>
              <a:rPr dirty="0" sz="1700" spc="170">
                <a:latin typeface="Times New Roman"/>
                <a:cs typeface="Times New Roman"/>
              </a:rPr>
              <a:t> </a:t>
            </a:r>
            <a:r>
              <a:rPr dirty="0" sz="1700" spc="145">
                <a:latin typeface="Times New Roman"/>
                <a:cs typeface="Times New Roman"/>
              </a:rPr>
              <a:t>days.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algn="just" marL="12700" marR="751840">
              <a:lnSpc>
                <a:spcPct val="120000"/>
              </a:lnSpc>
              <a:spcBef>
                <a:spcPts val="990"/>
              </a:spcBef>
            </a:pPr>
            <a:r>
              <a:rPr dirty="0" sz="1700" spc="50" b="1">
                <a:latin typeface="Times New Roman"/>
                <a:cs typeface="Times New Roman"/>
              </a:rPr>
              <a:t>Summer </a:t>
            </a:r>
            <a:r>
              <a:rPr dirty="0" sz="1700" spc="495" b="1">
                <a:latin typeface="Times New Roman"/>
                <a:cs typeface="Times New Roman"/>
              </a:rPr>
              <a:t>- </a:t>
            </a:r>
            <a:r>
              <a:rPr dirty="0" sz="1700" spc="145">
                <a:latin typeface="Times New Roman"/>
                <a:cs typeface="Times New Roman"/>
              </a:rPr>
              <a:t>Summer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100">
                <a:latin typeface="Times New Roman"/>
                <a:cs typeface="Times New Roman"/>
              </a:rPr>
              <a:t>Tianjin </a:t>
            </a:r>
            <a:r>
              <a:rPr dirty="0" sz="1700" spc="175">
                <a:latin typeface="Times New Roman"/>
                <a:cs typeface="Times New Roman"/>
              </a:rPr>
              <a:t>starts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114">
                <a:latin typeface="Times New Roman"/>
                <a:cs typeface="Times New Roman"/>
              </a:rPr>
              <a:t>June.  </a:t>
            </a:r>
            <a:r>
              <a:rPr dirty="0" sz="1700" spc="60">
                <a:latin typeface="Times New Roman"/>
                <a:cs typeface="Times New Roman"/>
              </a:rPr>
              <a:t>It </a:t>
            </a:r>
            <a:r>
              <a:rPr dirty="0" sz="1700" spc="114">
                <a:latin typeface="Times New Roman"/>
                <a:cs typeface="Times New Roman"/>
              </a:rPr>
              <a:t>is </a:t>
            </a:r>
            <a:r>
              <a:rPr dirty="0" sz="1700" spc="120">
                <a:latin typeface="Times New Roman"/>
                <a:cs typeface="Times New Roman"/>
              </a:rPr>
              <a:t>quite </a:t>
            </a:r>
            <a:r>
              <a:rPr dirty="0" sz="1700" spc="130">
                <a:latin typeface="Times New Roman"/>
                <a:cs typeface="Times New Roman"/>
              </a:rPr>
              <a:t>comfortable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125">
                <a:latin typeface="Times New Roman"/>
                <a:cs typeface="Times New Roman"/>
              </a:rPr>
              <a:t>June </a:t>
            </a:r>
            <a:r>
              <a:rPr dirty="0" sz="1700" spc="175">
                <a:latin typeface="Times New Roman"/>
                <a:cs typeface="Times New Roman"/>
              </a:rPr>
              <a:t>because </a:t>
            </a:r>
            <a:r>
              <a:rPr dirty="0" sz="1700" spc="170">
                <a:latin typeface="Times New Roman"/>
                <a:cs typeface="Times New Roman"/>
              </a:rPr>
              <a:t>even  </a:t>
            </a:r>
            <a:r>
              <a:rPr dirty="0" sz="1700" spc="110">
                <a:latin typeface="Times New Roman"/>
                <a:cs typeface="Times New Roman"/>
              </a:rPr>
              <a:t>with </a:t>
            </a:r>
            <a:r>
              <a:rPr dirty="0" sz="1700" spc="170">
                <a:latin typeface="Times New Roman"/>
                <a:cs typeface="Times New Roman"/>
              </a:rPr>
              <a:t>a </a:t>
            </a:r>
            <a:r>
              <a:rPr dirty="0" sz="1700" spc="100">
                <a:latin typeface="Times New Roman"/>
                <a:cs typeface="Times New Roman"/>
              </a:rPr>
              <a:t>high </a:t>
            </a:r>
            <a:r>
              <a:rPr dirty="0" sz="1700" spc="155">
                <a:latin typeface="Times New Roman"/>
                <a:cs typeface="Times New Roman"/>
              </a:rPr>
              <a:t>temperature, </a:t>
            </a:r>
            <a:r>
              <a:rPr dirty="0" sz="1700" spc="160">
                <a:latin typeface="Times New Roman"/>
                <a:cs typeface="Times New Roman"/>
              </a:rPr>
              <a:t>the </a:t>
            </a:r>
            <a:r>
              <a:rPr dirty="0" sz="1700" spc="95">
                <a:latin typeface="Times New Roman"/>
                <a:cs typeface="Times New Roman"/>
              </a:rPr>
              <a:t>humidity </a:t>
            </a:r>
            <a:r>
              <a:rPr dirty="0" sz="1700" spc="120">
                <a:latin typeface="Times New Roman"/>
                <a:cs typeface="Times New Roman"/>
              </a:rPr>
              <a:t>is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 spc="100">
                <a:latin typeface="Times New Roman"/>
                <a:cs typeface="Times New Roman"/>
              </a:rPr>
              <a:t>low.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algn="just" marL="12700" marR="798830">
              <a:lnSpc>
                <a:spcPct val="120000"/>
              </a:lnSpc>
              <a:spcBef>
                <a:spcPts val="990"/>
              </a:spcBef>
            </a:pPr>
            <a:r>
              <a:rPr dirty="0" sz="1700" spc="10" b="1">
                <a:latin typeface="Times New Roman"/>
                <a:cs typeface="Times New Roman"/>
              </a:rPr>
              <a:t>Autumn </a:t>
            </a:r>
            <a:r>
              <a:rPr dirty="0" sz="1700" spc="495" b="1">
                <a:latin typeface="Times New Roman"/>
                <a:cs typeface="Times New Roman"/>
              </a:rPr>
              <a:t>- </a:t>
            </a:r>
            <a:r>
              <a:rPr dirty="0" sz="1700" spc="100">
                <a:latin typeface="Times New Roman"/>
                <a:cs typeface="Times New Roman"/>
              </a:rPr>
              <a:t>Autumn </a:t>
            </a:r>
            <a:r>
              <a:rPr dirty="0" sz="1700" spc="114">
                <a:latin typeface="Times New Roman"/>
                <a:cs typeface="Times New Roman"/>
              </a:rPr>
              <a:t>is </a:t>
            </a:r>
            <a:r>
              <a:rPr dirty="0" sz="1700" spc="110">
                <a:latin typeface="Times New Roman"/>
                <a:cs typeface="Times New Roman"/>
              </a:rPr>
              <a:t>only </a:t>
            </a:r>
            <a:r>
              <a:rPr dirty="0" sz="1700" spc="165">
                <a:latin typeface="Times New Roman"/>
                <a:cs typeface="Times New Roman"/>
              </a:rPr>
              <a:t>60 days </a:t>
            </a:r>
            <a:r>
              <a:rPr dirty="0" sz="1700" spc="65">
                <a:latin typeface="Times New Roman"/>
                <a:cs typeface="Times New Roman"/>
              </a:rPr>
              <a:t>in</a:t>
            </a:r>
            <a:r>
              <a:rPr dirty="0" sz="1700" spc="-190">
                <a:latin typeface="Times New Roman"/>
                <a:cs typeface="Times New Roman"/>
              </a:rPr>
              <a:t> </a:t>
            </a:r>
            <a:r>
              <a:rPr dirty="0" sz="1700" spc="95">
                <a:latin typeface="Times New Roman"/>
                <a:cs typeface="Times New Roman"/>
              </a:rPr>
              <a:t>Tianjin,  </a:t>
            </a:r>
            <a:r>
              <a:rPr dirty="0" sz="1700" spc="140">
                <a:latin typeface="Times New Roman"/>
                <a:cs typeface="Times New Roman"/>
              </a:rPr>
              <a:t>and </a:t>
            </a:r>
            <a:r>
              <a:rPr dirty="0" sz="1700" spc="180">
                <a:latin typeface="Times New Roman"/>
                <a:cs typeface="Times New Roman"/>
              </a:rPr>
              <a:t>goes </a:t>
            </a:r>
            <a:r>
              <a:rPr dirty="0" sz="1700" spc="120">
                <a:latin typeface="Times New Roman"/>
                <a:cs typeface="Times New Roman"/>
              </a:rPr>
              <a:t>from </a:t>
            </a:r>
            <a:r>
              <a:rPr dirty="0" sz="1700" spc="150">
                <a:latin typeface="Times New Roman"/>
                <a:cs typeface="Times New Roman"/>
              </a:rPr>
              <a:t>mid-August </a:t>
            </a:r>
            <a:r>
              <a:rPr dirty="0" sz="1700" spc="135">
                <a:latin typeface="Times New Roman"/>
                <a:cs typeface="Times New Roman"/>
              </a:rPr>
              <a:t>to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50">
                <a:latin typeface="Times New Roman"/>
                <a:cs typeface="Times New Roman"/>
              </a:rPr>
              <a:t>mid-October.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1700" spc="25" b="1">
                <a:latin typeface="Times New Roman"/>
                <a:cs typeface="Times New Roman"/>
              </a:rPr>
              <a:t>Winter </a:t>
            </a:r>
            <a:r>
              <a:rPr dirty="0" sz="1700" spc="270">
                <a:latin typeface="Times New Roman"/>
                <a:cs typeface="Times New Roman"/>
              </a:rPr>
              <a:t>-The </a:t>
            </a:r>
            <a:r>
              <a:rPr dirty="0" sz="1700" spc="175">
                <a:latin typeface="Times New Roman"/>
                <a:cs typeface="Times New Roman"/>
              </a:rPr>
              <a:t>average </a:t>
            </a:r>
            <a:r>
              <a:rPr dirty="0" sz="1700" spc="160">
                <a:latin typeface="Times New Roman"/>
                <a:cs typeface="Times New Roman"/>
              </a:rPr>
              <a:t>temperature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160">
                <a:latin typeface="Times New Roman"/>
                <a:cs typeface="Times New Roman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140">
                <a:latin typeface="Times New Roman"/>
                <a:cs typeface="Times New Roman"/>
              </a:rPr>
              <a:t>winter</a:t>
            </a:r>
            <a:endParaRPr sz="1700">
              <a:latin typeface="Times New Roman"/>
              <a:cs typeface="Times New Roman"/>
            </a:endParaRPr>
          </a:p>
          <a:p>
            <a:pPr marL="12700" marR="5080" indent="71120">
              <a:lnSpc>
                <a:spcPct val="120000"/>
              </a:lnSpc>
            </a:pPr>
            <a:r>
              <a:rPr dirty="0" sz="1700" spc="114">
                <a:latin typeface="Times New Roman"/>
                <a:cs typeface="Times New Roman"/>
              </a:rPr>
              <a:t>is </a:t>
            </a:r>
            <a:r>
              <a:rPr dirty="0" sz="1700" spc="330">
                <a:latin typeface="Times New Roman"/>
                <a:cs typeface="Times New Roman"/>
              </a:rPr>
              <a:t>-4 </a:t>
            </a:r>
            <a:r>
              <a:rPr dirty="0" sz="1700" spc="65">
                <a:latin typeface="Times New Roman"/>
                <a:cs typeface="Times New Roman"/>
              </a:rPr>
              <a:t>°C </a:t>
            </a:r>
            <a:r>
              <a:rPr dirty="0" sz="1700" spc="135">
                <a:latin typeface="Times New Roman"/>
                <a:cs typeface="Times New Roman"/>
              </a:rPr>
              <a:t>(23 </a:t>
            </a:r>
            <a:r>
              <a:rPr dirty="0" sz="1700" spc="90">
                <a:latin typeface="Times New Roman"/>
                <a:cs typeface="Times New Roman"/>
              </a:rPr>
              <a:t>°F). </a:t>
            </a:r>
            <a:r>
              <a:rPr dirty="0" sz="1700" spc="110">
                <a:latin typeface="Times New Roman"/>
                <a:cs typeface="Times New Roman"/>
              </a:rPr>
              <a:t>Winter </a:t>
            </a:r>
            <a:r>
              <a:rPr dirty="0" sz="1700" spc="65">
                <a:latin typeface="Times New Roman"/>
                <a:cs typeface="Times New Roman"/>
              </a:rPr>
              <a:t>in </a:t>
            </a:r>
            <a:r>
              <a:rPr dirty="0" sz="1700" spc="95">
                <a:latin typeface="Times New Roman"/>
                <a:cs typeface="Times New Roman"/>
              </a:rPr>
              <a:t>Tianjin </a:t>
            </a:r>
            <a:r>
              <a:rPr dirty="0" sz="1700" spc="150">
                <a:latin typeface="Times New Roman"/>
                <a:cs typeface="Times New Roman"/>
              </a:rPr>
              <a:t>can </a:t>
            </a:r>
            <a:r>
              <a:rPr dirty="0" sz="1700" spc="170">
                <a:latin typeface="Times New Roman"/>
                <a:cs typeface="Times New Roman"/>
              </a:rPr>
              <a:t>even </a:t>
            </a:r>
            <a:r>
              <a:rPr dirty="0" sz="1700" spc="135">
                <a:latin typeface="Times New Roman"/>
                <a:cs typeface="Times New Roman"/>
              </a:rPr>
              <a:t>last </a:t>
            </a:r>
            <a:r>
              <a:rPr dirty="0" sz="1700" spc="120">
                <a:latin typeface="Times New Roman"/>
                <a:cs typeface="Times New Roman"/>
              </a:rPr>
              <a:t>for  </a:t>
            </a:r>
            <a:r>
              <a:rPr dirty="0" sz="1700" spc="165">
                <a:latin typeface="Times New Roman"/>
                <a:cs typeface="Times New Roman"/>
              </a:rPr>
              <a:t>over 160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 spc="140">
                <a:latin typeface="Times New Roman"/>
                <a:cs typeface="Times New Roman"/>
              </a:rPr>
              <a:t>days.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9967" y="905255"/>
            <a:ext cx="2798064" cy="1923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16167" y="2810255"/>
            <a:ext cx="2721864" cy="191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16167" y="4791455"/>
            <a:ext cx="2721864" cy="1807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8320" y="594182"/>
            <a:ext cx="40112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434"/>
              <a:t>Transport</a:t>
            </a:r>
            <a:r>
              <a:rPr dirty="0" spc="450"/>
              <a:t>a</a:t>
            </a:r>
            <a:r>
              <a:rPr dirty="0" spc="265"/>
              <a:t>tion</a:t>
            </a:r>
          </a:p>
        </p:txBody>
      </p:sp>
      <p:sp>
        <p:nvSpPr>
          <p:cNvPr id="3" name="object 3"/>
          <p:cNvSpPr/>
          <p:nvPr/>
        </p:nvSpPr>
        <p:spPr>
          <a:xfrm>
            <a:off x="809244" y="1705355"/>
            <a:ext cx="3055620" cy="209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7844" y="1705355"/>
            <a:ext cx="3208020" cy="2022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9244" y="4219955"/>
            <a:ext cx="3104387" cy="2185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1644" y="4192523"/>
            <a:ext cx="3436620" cy="2217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60194" y="3801236"/>
            <a:ext cx="3429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25">
                <a:latin typeface="Times New Roman"/>
                <a:cs typeface="Times New Roman"/>
              </a:rPr>
              <a:t>A</a:t>
            </a:r>
            <a:r>
              <a:rPr dirty="0" sz="1700" spc="95">
                <a:latin typeface="Times New Roman"/>
                <a:cs typeface="Times New Roman"/>
              </a:rPr>
              <a:t>ir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3228" y="3801236"/>
            <a:ext cx="8324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60">
                <a:latin typeface="Times New Roman"/>
                <a:cs typeface="Times New Roman"/>
              </a:rPr>
              <a:t>Rai</a:t>
            </a:r>
            <a:r>
              <a:rPr dirty="0" sz="1700" spc="25">
                <a:latin typeface="Times New Roman"/>
                <a:cs typeface="Times New Roman"/>
              </a:rPr>
              <a:t>l</a:t>
            </a:r>
            <a:r>
              <a:rPr dirty="0" sz="1700" spc="155">
                <a:latin typeface="Times New Roman"/>
                <a:cs typeface="Times New Roman"/>
              </a:rPr>
              <a:t>way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594" y="6468871"/>
            <a:ext cx="12744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35">
                <a:latin typeface="Times New Roman"/>
                <a:cs typeface="Times New Roman"/>
              </a:rPr>
              <a:t>Coach </a:t>
            </a:r>
            <a:r>
              <a:rPr dirty="0" sz="1700" spc="165">
                <a:latin typeface="Times New Roman"/>
                <a:cs typeface="Times New Roman"/>
              </a:rPr>
              <a:t>/</a:t>
            </a:r>
            <a:r>
              <a:rPr dirty="0" sz="1700" spc="45">
                <a:latin typeface="Times New Roman"/>
                <a:cs typeface="Times New Roman"/>
              </a:rPr>
              <a:t> </a:t>
            </a:r>
            <a:r>
              <a:rPr dirty="0" sz="1700" spc="130">
                <a:latin typeface="Times New Roman"/>
                <a:cs typeface="Times New Roman"/>
              </a:rPr>
              <a:t>Bus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3228" y="6468871"/>
            <a:ext cx="10642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40">
                <a:latin typeface="Times New Roman"/>
                <a:cs typeface="Times New Roman"/>
              </a:rPr>
              <a:t>Waterway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534" y="515238"/>
            <a:ext cx="13614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65"/>
              <a:t>Food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5604459"/>
            <a:ext cx="84524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latin typeface="Times New Roman"/>
                <a:cs typeface="Times New Roman"/>
              </a:rPr>
              <a:t>Tianjin </a:t>
            </a:r>
            <a:r>
              <a:rPr dirty="0" sz="1800" spc="175">
                <a:latin typeface="Times New Roman"/>
                <a:cs typeface="Times New Roman"/>
              </a:rPr>
              <a:t>has a very </a:t>
            </a:r>
            <a:r>
              <a:rPr dirty="0" sz="1800" spc="135">
                <a:latin typeface="Times New Roman"/>
                <a:cs typeface="Times New Roman"/>
              </a:rPr>
              <a:t>famous </a:t>
            </a:r>
            <a:r>
              <a:rPr dirty="0" sz="1800" spc="114">
                <a:latin typeface="Times New Roman"/>
                <a:cs typeface="Times New Roman"/>
              </a:rPr>
              <a:t>food </a:t>
            </a:r>
            <a:r>
              <a:rPr dirty="0" sz="1800" spc="130">
                <a:latin typeface="Times New Roman"/>
                <a:cs typeface="Times New Roman"/>
              </a:rPr>
              <a:t>culture, </a:t>
            </a:r>
            <a:r>
              <a:rPr dirty="0" sz="1800" spc="145">
                <a:latin typeface="Times New Roman"/>
                <a:cs typeface="Times New Roman"/>
              </a:rPr>
              <a:t>and many people travel to </a:t>
            </a:r>
            <a:r>
              <a:rPr dirty="0" sz="1800" spc="100">
                <a:latin typeface="Times New Roman"/>
                <a:cs typeface="Times New Roman"/>
              </a:rPr>
              <a:t>Tianjin  </a:t>
            </a:r>
            <a:r>
              <a:rPr dirty="0" sz="1800" spc="180">
                <a:latin typeface="Times New Roman"/>
                <a:cs typeface="Times New Roman"/>
              </a:rPr>
              <a:t>expect </a:t>
            </a:r>
            <a:r>
              <a:rPr dirty="0" sz="1800" spc="145">
                <a:latin typeface="Times New Roman"/>
                <a:cs typeface="Times New Roman"/>
              </a:rPr>
              <a:t>to </a:t>
            </a:r>
            <a:r>
              <a:rPr dirty="0" sz="1800" spc="185">
                <a:latin typeface="Times New Roman"/>
                <a:cs typeface="Times New Roman"/>
              </a:rPr>
              <a:t>taste </a:t>
            </a:r>
            <a:r>
              <a:rPr dirty="0" sz="1800" spc="195">
                <a:latin typeface="Times New Roman"/>
                <a:cs typeface="Times New Roman"/>
              </a:rPr>
              <a:t>these </a:t>
            </a:r>
            <a:r>
              <a:rPr dirty="0" sz="1800" spc="140">
                <a:latin typeface="Times New Roman"/>
                <a:cs typeface="Times New Roman"/>
              </a:rPr>
              <a:t>delicacies </a:t>
            </a:r>
            <a:r>
              <a:rPr dirty="0" sz="1800" spc="70">
                <a:latin typeface="Times New Roman"/>
                <a:cs typeface="Times New Roman"/>
              </a:rPr>
              <a:t>in </a:t>
            </a:r>
            <a:r>
              <a:rPr dirty="0" sz="1800" spc="100">
                <a:latin typeface="Times New Roman"/>
                <a:cs typeface="Times New Roman"/>
              </a:rPr>
              <a:t>Tianjin. </a:t>
            </a:r>
            <a:r>
              <a:rPr dirty="0" sz="1800" spc="130">
                <a:latin typeface="Times New Roman"/>
                <a:cs typeface="Times New Roman"/>
              </a:rPr>
              <a:t>Cuisines </a:t>
            </a:r>
            <a:r>
              <a:rPr dirty="0" sz="1800" spc="70">
                <a:latin typeface="Times New Roman"/>
                <a:cs typeface="Times New Roman"/>
              </a:rPr>
              <a:t>in </a:t>
            </a:r>
            <a:r>
              <a:rPr dirty="0" sz="1800" spc="100">
                <a:latin typeface="Times New Roman"/>
                <a:cs typeface="Times New Roman"/>
              </a:rPr>
              <a:t>Tianjin mainly  </a:t>
            </a:r>
            <a:r>
              <a:rPr dirty="0" sz="1800" spc="125">
                <a:latin typeface="Times New Roman"/>
                <a:cs typeface="Times New Roman"/>
              </a:rPr>
              <a:t>includes </a:t>
            </a:r>
            <a:r>
              <a:rPr dirty="0" sz="1800" spc="150">
                <a:latin typeface="Times New Roman"/>
                <a:cs typeface="Times New Roman"/>
              </a:rPr>
              <a:t>river </a:t>
            </a:r>
            <a:r>
              <a:rPr dirty="0" sz="1800" spc="155">
                <a:latin typeface="Times New Roman"/>
                <a:cs typeface="Times New Roman"/>
              </a:rPr>
              <a:t>products </a:t>
            </a:r>
            <a:r>
              <a:rPr dirty="0" sz="1800" spc="145">
                <a:latin typeface="Times New Roman"/>
                <a:cs typeface="Times New Roman"/>
              </a:rPr>
              <a:t>and </a:t>
            </a:r>
            <a:r>
              <a:rPr dirty="0" sz="1800" spc="215">
                <a:latin typeface="Times New Roman"/>
                <a:cs typeface="Times New Roman"/>
              </a:rPr>
              <a:t>sea</a:t>
            </a:r>
            <a:r>
              <a:rPr dirty="0" sz="1800" spc="190">
                <a:latin typeface="Times New Roman"/>
                <a:cs typeface="Times New Roman"/>
              </a:rPr>
              <a:t> </a:t>
            </a:r>
            <a:r>
              <a:rPr dirty="0" sz="1800" spc="105">
                <a:latin typeface="Times New Roman"/>
                <a:cs typeface="Times New Roman"/>
              </a:rPr>
              <a:t>food.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967" y="1514855"/>
            <a:ext cx="1834895" cy="142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20567" y="1438655"/>
            <a:ext cx="1959863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35167" y="981455"/>
            <a:ext cx="2513076" cy="1935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5567" y="3191255"/>
            <a:ext cx="2026920" cy="2026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06367" y="3267455"/>
            <a:ext cx="4245864" cy="1722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0721" y="515238"/>
            <a:ext cx="216535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75"/>
              <a:t>Lodging</a:t>
            </a:r>
          </a:p>
        </p:txBody>
      </p:sp>
      <p:sp>
        <p:nvSpPr>
          <p:cNvPr id="3" name="object 3"/>
          <p:cNvSpPr/>
          <p:nvPr/>
        </p:nvSpPr>
        <p:spPr>
          <a:xfrm>
            <a:off x="886967" y="1286255"/>
            <a:ext cx="3102863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1877" y="3543122"/>
            <a:ext cx="21983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135">
                <a:latin typeface="Times New Roman"/>
                <a:cs typeface="Times New Roman"/>
              </a:rPr>
              <a:t>Somerset </a:t>
            </a:r>
            <a:r>
              <a:rPr dirty="0" sz="1400" spc="70">
                <a:latin typeface="Times New Roman"/>
                <a:cs typeface="Times New Roman"/>
              </a:rPr>
              <a:t>Olympic</a:t>
            </a:r>
            <a:r>
              <a:rPr dirty="0" sz="1400" spc="40">
                <a:latin typeface="Times New Roman"/>
                <a:cs typeface="Times New Roman"/>
              </a:rPr>
              <a:t> </a:t>
            </a:r>
            <a:r>
              <a:rPr dirty="0" sz="1400" spc="155">
                <a:latin typeface="Times New Roman"/>
                <a:cs typeface="Times New Roman"/>
              </a:rPr>
              <a:t>Tower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spc="80">
                <a:latin typeface="Times New Roman"/>
                <a:cs typeface="Times New Roman"/>
              </a:rPr>
              <a:t>Tianjin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167" y="1210055"/>
            <a:ext cx="2982467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66791" y="3619322"/>
            <a:ext cx="33559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35">
                <a:latin typeface="Times New Roman"/>
                <a:cs typeface="Times New Roman"/>
              </a:rPr>
              <a:t>Somerset </a:t>
            </a:r>
            <a:r>
              <a:rPr dirty="0" sz="1400" spc="95">
                <a:latin typeface="Times New Roman"/>
                <a:cs typeface="Times New Roman"/>
              </a:rPr>
              <a:t>International </a:t>
            </a:r>
            <a:r>
              <a:rPr dirty="0" sz="1400" spc="65">
                <a:latin typeface="Times New Roman"/>
                <a:cs typeface="Times New Roman"/>
              </a:rPr>
              <a:t>Building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85">
                <a:latin typeface="Times New Roman"/>
                <a:cs typeface="Times New Roman"/>
              </a:rPr>
              <a:t>Tianjin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6967" y="4105655"/>
            <a:ext cx="3026663" cy="195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45844" y="6211011"/>
            <a:ext cx="20180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">
                <a:latin typeface="Times New Roman"/>
                <a:cs typeface="Times New Roman"/>
              </a:rPr>
              <a:t>Somerset </a:t>
            </a:r>
            <a:r>
              <a:rPr dirty="0" sz="1400" spc="55">
                <a:latin typeface="Times New Roman"/>
                <a:cs typeface="Times New Roman"/>
              </a:rPr>
              <a:t>Youyi</a:t>
            </a:r>
            <a:r>
              <a:rPr dirty="0" sz="1400">
                <a:latin typeface="Times New Roman"/>
                <a:cs typeface="Times New Roman"/>
              </a:rPr>
              <a:t> </a:t>
            </a:r>
            <a:r>
              <a:rPr dirty="0" sz="1400" spc="80">
                <a:latin typeface="Times New Roman"/>
                <a:cs typeface="Times New Roman"/>
              </a:rPr>
              <a:t>Tianjin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0367" y="4105655"/>
            <a:ext cx="3102864" cy="2036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42228" y="6287211"/>
            <a:ext cx="2287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60">
                <a:latin typeface="Times New Roman"/>
                <a:cs typeface="Times New Roman"/>
              </a:rPr>
              <a:t>The </a:t>
            </a:r>
            <a:r>
              <a:rPr dirty="0" sz="1400" spc="105">
                <a:latin typeface="Times New Roman"/>
                <a:cs typeface="Times New Roman"/>
              </a:rPr>
              <a:t>St </a:t>
            </a:r>
            <a:r>
              <a:rPr dirty="0" sz="1400" spc="100">
                <a:latin typeface="Times New Roman"/>
                <a:cs typeface="Times New Roman"/>
              </a:rPr>
              <a:t>Regis </a:t>
            </a:r>
            <a:r>
              <a:rPr dirty="0" sz="1400" spc="80">
                <a:latin typeface="Times New Roman"/>
                <a:cs typeface="Times New Roman"/>
              </a:rPr>
              <a:t>Tianjin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 spc="95">
                <a:latin typeface="Times New Roman"/>
                <a:cs typeface="Times New Roman"/>
              </a:rPr>
              <a:t>Hotel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238" y="515238"/>
            <a:ext cx="305181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425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426209"/>
            <a:ext cx="4168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http://www.visitourchina.com/FileUpload/FileUpload/110712174038093.jpg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1645665"/>
            <a:ext cx="35375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http://www.udotrip.com/wp-content/uploads/img/781ab4b7.jpeg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39" y="1865121"/>
            <a:ext cx="576389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http://maysblogs.tamu.edu/china/files/2012/06/IMG_1891.jpg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http://www.chinadaily.com.cn/travel/img/attachement/jpg/site1/20130808/002564bc654b136d96fb1d.jpg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2304415"/>
            <a:ext cx="5262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"/>
              </a:rPr>
              <a:t>http://www.bricoleurbanism.org/wp-content/uploads/2010/04/tianjin-old-city_2009-05_rev.jpg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39" y="2523871"/>
            <a:ext cx="5181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http://www.china-tour.cn/images/China_Pictures/Tianjin-Pictures/Ancient-Culture-Street.jpg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2743327"/>
            <a:ext cx="4800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http://assets.inhabitat.com/wp-content/blogs.dir/1/files/2011/01/tianjin-eco-city-8.jpg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39" y="2962783"/>
            <a:ext cx="4168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http://www.visitourchina.com/FileUpload/FileUpload/110212165406580.jpg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39" y="3182239"/>
            <a:ext cx="44488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http://www.topchinatravel.com/pic/city/tianjin/attractions/Tianjin-Museum-3.jpg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839" y="3401695"/>
            <a:ext cx="4168775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http://pic.enorth.com.cn/0/06/55/96/6559685_266149.jpg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http://www.visitourchina.com/FileUpload/FileUpload/100919175605484.jpg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39" y="3840860"/>
            <a:ext cx="6405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3"/>
              </a:rPr>
              <a:t>http://www.chinadaily.com.cn/m/tianjin2011/images/attachement/jpg/site1/20111108/0023ae80a21210231be504.jpg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39" y="4060317"/>
            <a:ext cx="398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4"/>
              </a:rPr>
              <a:t>http://www.greatwallvacation.com/UploadFile/news/1268728993038.jpg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39" y="4279772"/>
            <a:ext cx="4168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http://www.visitourchina.com/FileUpload/FileUpload/100919175605484.jpg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839" y="4499229"/>
            <a:ext cx="3987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4"/>
              </a:rPr>
              <a:t>http://www.greatwallvacation.com/UploadFile/news/1268728993038.jpg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839" y="4718684"/>
            <a:ext cx="3683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http://www.chinatraveldepot.com/PackageImages/shopping(10).jpg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839" y="4938141"/>
            <a:ext cx="52597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6"/>
              </a:rPr>
              <a:t>http://renaissance-hotels.marriott.com/images/Shopping-Tianjin-Shengxifu_Hat_Shop-7xdypkj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8839" y="5157596"/>
            <a:ext cx="4979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7"/>
              </a:rPr>
              <a:t>http://img2.chinatraveldepotstatic.com/Hotel_Photo/OLD/piclib/9062/299063/overview.jpg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8839" y="5377433"/>
            <a:ext cx="58343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8"/>
              </a:rPr>
              <a:t>http://t2.gstatic.com/images?q=tbn:ANd9GcQBG8pF6TUTpjILcWcIcWchgT9Di9sI8bucs42E4mwyRBkeizgJ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pc="55">
                <a:hlinkClick r:id="rId19"/>
              </a:rPr>
              <a:t>http://t0.gstatic.com/images?q=tbn:ANd9GcSzMOtXK91iExXZ774cGBZ2xfSWF2b-8PqVDRtC21-XGMpfr0RD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2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3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4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5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6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7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8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9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0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1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2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3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4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2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4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5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6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7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  <a:hlinkClick r:id="rId18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none">
                <a:solidFill>
                  <a:srgbClr val="000000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21" name="object 21"/>
          <p:cNvSpPr/>
          <p:nvPr/>
        </p:nvSpPr>
        <p:spPr>
          <a:xfrm>
            <a:off x="891539" y="5737859"/>
            <a:ext cx="7673340" cy="0"/>
          </a:xfrm>
          <a:custGeom>
            <a:avLst/>
            <a:gdLst/>
            <a:ahLst/>
            <a:cxnLst/>
            <a:rect l="l" t="t" r="r" b="b"/>
            <a:pathLst>
              <a:path w="7673340" h="0">
                <a:moveTo>
                  <a:pt x="0" y="0"/>
                </a:moveTo>
                <a:lnTo>
                  <a:pt x="7673339" y="0"/>
                </a:lnTo>
              </a:path>
            </a:pathLst>
          </a:custGeom>
          <a:ln w="609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78839" y="5596838"/>
            <a:ext cx="7700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>
                <a:solidFill>
                  <a:srgbClr val="0000FF"/>
                </a:solidFill>
                <a:latin typeface="Times New Roman"/>
                <a:cs typeface="Times New Roman"/>
                <a:hlinkClick r:id="rId20"/>
              </a:rPr>
              <a:t>http://t10.deviantart.net/T6PsY0Iw3CBlz6icKfrIN3P6</a:t>
            </a:r>
            <a:r>
              <a:rPr dirty="0" u="sng" sz="900" spc="215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900" spc="70">
                <a:solidFill>
                  <a:srgbClr val="0000FF"/>
                </a:solidFill>
                <a:latin typeface="Times New Roman"/>
                <a:cs typeface="Times New Roman"/>
              </a:rPr>
              <a:t>w=/300x200/filters:fixed_height(100,100):origin()/pre11/9fb5/th/pre/i/2010/123/8/b/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839" y="5788863"/>
            <a:ext cx="1994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autumn_in_tianjin_by_charlie009.jpg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6008319"/>
            <a:ext cx="713994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1"/>
              </a:rPr>
              <a:t>http://www.beijing-tours.cn/wp-content/gallery/beijing-tianjin-tanggu-expressway/beijing-tianjin-tanggu-expressway.jpg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latin typeface="Arial"/>
                <a:cs typeface="Arial"/>
                <a:hlinkClick r:id="rId22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839" y="6172911"/>
            <a:ext cx="7710805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2"/>
              </a:rPr>
              <a:t>http://airlinersgallery.smugmug.com/Airlines-Asia-3/Airlines-Asia3-QZ/Tianjin-Airlines/i-kh8JptG/0/M/Tianjin%20ERJ%20190-100%20B- </a:t>
            </a:r>
            <a:r>
              <a:rPr dirty="0" sz="900" spc="70">
                <a:solidFill>
                  <a:srgbClr val="0000FF"/>
                </a:solidFill>
                <a:latin typeface="Times New Roman"/>
                <a:cs typeface="Times New Roman"/>
                <a:hlinkClick r:id="rId22"/>
              </a:rPr>
              <a:t> </a:t>
            </a:r>
            <a:r>
              <a:rPr dirty="0" u="sng" sz="900" spc="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2"/>
              </a:rPr>
              <a:t>3152%20(09)(Grd)%20LPA%20(TAL)(46)-M.jpg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 spc="425"/>
              <a:t>References</a:t>
            </a:r>
            <a:r>
              <a:rPr dirty="0" spc="325"/>
              <a:t> </a:t>
            </a:r>
            <a:r>
              <a:rPr dirty="0" spc="280"/>
              <a:t>Cont.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9089"/>
            <a:ext cx="8072755" cy="821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http://d2wk0ob0vlqll0.cloudfront.net/media/images/countries/china/tianjin/somerset_international_building/pagebanner/full_somerset_interna </a:t>
            </a: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900" spc="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tional_building_tianjin_lobby.jpg</a:t>
            </a:r>
            <a:endParaRPr sz="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http://d2wk0ob0vlqll0.cloudfront.net/media/images/countries/china/tianjin/somerset_youyi/pagebanner/pbanner_somerset_youyi_tianjin_1_b</a:t>
            </a:r>
            <a:endParaRPr sz="9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edroom_executive.jpg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2926207"/>
            <a:ext cx="6506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http://www.seriouseats.com/assets_c/2014/09/201400929-fu-run-lamb-max-falkowitz-thumb-625xauto-412182.jpg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487295"/>
            <a:ext cx="7192645" cy="82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http://q-ec.bstatic.com/images/hotel/840x460/248/24859448.jpg?the%20st.%20regis%20tianjin%20hotel%20tianjin%20china</a:t>
            </a:r>
            <a:endParaRPr sz="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http://www.visitourchina.com/FileUpload/Guide/City/100919171059.jpg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>
                <a:latin typeface="Arial"/>
                <a:cs typeface="Arial"/>
                <a:hlinkClick r:id="rId3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latin typeface="Arial"/>
                <a:cs typeface="Arial"/>
                <a:hlinkClick r:id="rId5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3090799"/>
            <a:ext cx="7683500" cy="601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u="sng" sz="900" spc="9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http://q- </a:t>
            </a:r>
            <a:r>
              <a:rPr dirty="0" sz="900" spc="90">
                <a:solidFill>
                  <a:srgbClr val="0000FF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ec.bstatic.com/images/hotel/840x460/810/8109926.jpg?the%20astor%20hotel,%20a%20luxury%20collection%20hotel,%20tianjin%20hotel% </a:t>
            </a:r>
            <a:r>
              <a:rPr dirty="0" sz="900" spc="65">
                <a:solidFill>
                  <a:srgbClr val="0000FF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900" spc="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20tianjin%20china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94556"/>
            <a:ext cx="6431915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"/>
              </a:rPr>
              <a:t>http://www.ca.kayak.com/rimg/himg/03/41/22/leonardo-1140376-Living_Room-Somerset_Olympic_Tower_S- </a:t>
            </a:r>
            <a:r>
              <a:rPr dirty="0" u="sng" sz="900" spc="7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900" spc="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"/>
              </a:rPr>
              <a:t>image.jpg?width=502&amp;height=334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4380357"/>
            <a:ext cx="6973570" cy="38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http://upload.wikimedia.org/wikipedia/commons/thumb/5/5f/T001_TianjinTrainStation.jpg/300px-T001_TianjinTrainStation.jpg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u="sng" sz="900" spc="6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http://www.whatsontianjin.com/news_images/5532electric%20bus.jpg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39" y="4819269"/>
            <a:ext cx="5886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http://t3.gstatic.com/images?q=tbn:ANd9GcToYq92oN90VvMLY5u7dkB836hNxpV8hazvvyZiXrixD05Qi72Y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39" y="5038725"/>
            <a:ext cx="4647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http://www.echinacities.com/userfiles/2011-Year/1-Month/10-Day/image004(1).jpg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839" y="5257876"/>
            <a:ext cx="431609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http://renaissance-hotels.marriott.com/images/Food-Tianjin-Tairyo-qkgqlpfn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39" y="5477967"/>
            <a:ext cx="5049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http://www.topchinatrip.com/upload/imgs/China/1012075528%E5%A4%A9%E6%B4%A5.jpg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4160901"/>
            <a:ext cx="6384290" cy="1699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u="sng" sz="900" spc="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3"/>
              </a:rPr>
              <a:t>http://t3.gstatic.com/images?q=tbn:ANd9GcT0x0zFYk9oyl5tlxoW_gLawRo6bv5HIyNdY9Uw4UjxhHum5XIXyw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latin typeface="Arial"/>
                <a:cs typeface="Arial"/>
                <a:hlinkClick r:id="rId7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>
                <a:latin typeface="Arial"/>
                <a:cs typeface="Arial"/>
                <a:hlinkClick r:id="rId8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latin typeface="Arial"/>
                <a:cs typeface="Arial"/>
                <a:hlinkClick r:id="rId9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>
                <a:latin typeface="Arial"/>
                <a:cs typeface="Arial"/>
                <a:hlinkClick r:id="rId10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>
                <a:latin typeface="Arial"/>
                <a:cs typeface="Arial"/>
                <a:hlinkClick r:id="rId11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>
                <a:latin typeface="Arial"/>
                <a:cs typeface="Arial"/>
                <a:hlinkClick r:id="rId12"/>
              </a:rPr>
              <a:t>•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latin typeface="Arial"/>
                <a:cs typeface="Arial"/>
                <a:hlinkClick r:id="rId2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39" y="5697423"/>
            <a:ext cx="49822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http://www.tour-beijing.com/blog/wp-content/uploads/The-Italian-Town-architecture.jpg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7822" y="2859151"/>
            <a:ext cx="23933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25">
                <a:latin typeface="Times New Roman"/>
                <a:cs typeface="Times New Roman"/>
              </a:rPr>
              <a:t>Thank</a:t>
            </a:r>
            <a:r>
              <a:rPr dirty="0" sz="3600" spc="210">
                <a:latin typeface="Times New Roman"/>
                <a:cs typeface="Times New Roman"/>
              </a:rPr>
              <a:t> </a:t>
            </a:r>
            <a:r>
              <a:rPr dirty="0" sz="3600" spc="135">
                <a:latin typeface="Times New Roman"/>
                <a:cs typeface="Times New Roman"/>
              </a:rPr>
              <a:t>You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4857" y="3956684"/>
            <a:ext cx="7254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45">
                <a:latin typeface="Times New Roman"/>
                <a:cs typeface="Times New Roman"/>
              </a:rPr>
              <a:t>Created </a:t>
            </a:r>
            <a:r>
              <a:rPr dirty="0" sz="3600" spc="300">
                <a:latin typeface="Times New Roman"/>
                <a:cs typeface="Times New Roman"/>
              </a:rPr>
              <a:t>by </a:t>
            </a:r>
            <a:r>
              <a:rPr dirty="0" sz="3600" spc="275">
                <a:latin typeface="Times New Roman"/>
                <a:cs typeface="Times New Roman"/>
              </a:rPr>
              <a:t>Pushpitha</a:t>
            </a:r>
            <a:r>
              <a:rPr dirty="0" sz="3600" spc="204">
                <a:latin typeface="Times New Roman"/>
                <a:cs typeface="Times New Roman"/>
              </a:rPr>
              <a:t> </a:t>
            </a:r>
            <a:r>
              <a:rPr dirty="0" sz="3600" spc="229">
                <a:latin typeface="Times New Roman"/>
                <a:cs typeface="Times New Roman"/>
              </a:rPr>
              <a:t>Wijesinghe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382" y="515238"/>
            <a:ext cx="151003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25"/>
              <a:t>Index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8041"/>
            <a:ext cx="3268979" cy="4123690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45">
                <a:latin typeface="Times New Roman"/>
                <a:cs typeface="Times New Roman"/>
              </a:rPr>
              <a:t>Attractions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15">
                <a:latin typeface="Times New Roman"/>
                <a:cs typeface="Times New Roman"/>
              </a:rPr>
              <a:t>Shopping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85">
                <a:latin typeface="Times New Roman"/>
                <a:cs typeface="Times New Roman"/>
              </a:rPr>
              <a:t>Weather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80">
                <a:latin typeface="Times New Roman"/>
                <a:cs typeface="Times New Roman"/>
              </a:rPr>
              <a:t>Transportation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65">
                <a:latin typeface="Times New Roman"/>
                <a:cs typeface="Times New Roman"/>
              </a:rPr>
              <a:t>Food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00">
                <a:latin typeface="Times New Roman"/>
                <a:cs typeface="Times New Roman"/>
              </a:rPr>
              <a:t>Lodging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310">
                <a:latin typeface="Times New Roman"/>
                <a:cs typeface="Times New Roman"/>
              </a:rPr>
              <a:t>References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717" y="515238"/>
            <a:ext cx="298767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35"/>
              <a:t>Attractions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8041"/>
            <a:ext cx="6228080" cy="295338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185">
                <a:latin typeface="Times New Roman"/>
                <a:cs typeface="Times New Roman"/>
              </a:rPr>
              <a:t>China</a:t>
            </a:r>
            <a:r>
              <a:rPr dirty="0" sz="3200" spc="260">
                <a:latin typeface="Times New Roman"/>
                <a:cs typeface="Times New Roman"/>
              </a:rPr>
              <a:t> </a:t>
            </a:r>
            <a:r>
              <a:rPr dirty="0" sz="3200" spc="290">
                <a:latin typeface="Times New Roman"/>
                <a:cs typeface="Times New Roman"/>
              </a:rPr>
              <a:t>House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285">
                <a:latin typeface="Times New Roman"/>
                <a:cs typeface="Times New Roman"/>
              </a:rPr>
              <a:t>New </a:t>
            </a:r>
            <a:r>
              <a:rPr dirty="0" sz="3200" spc="245">
                <a:latin typeface="Times New Roman"/>
                <a:cs typeface="Times New Roman"/>
              </a:rPr>
              <a:t>Style </a:t>
            </a:r>
            <a:r>
              <a:rPr dirty="0" sz="3200" spc="305">
                <a:latin typeface="Times New Roman"/>
                <a:cs typeface="Times New Roman"/>
              </a:rPr>
              <a:t>Town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190">
                <a:latin typeface="Times New Roman"/>
                <a:cs typeface="Times New Roman"/>
              </a:rPr>
              <a:t>Tianjin </a:t>
            </a:r>
            <a:r>
              <a:rPr dirty="0" sz="3200" spc="110">
                <a:latin typeface="Times New Roman"/>
                <a:cs typeface="Times New Roman"/>
              </a:rPr>
              <a:t>Old</a:t>
            </a:r>
            <a:r>
              <a:rPr dirty="0" sz="3200" spc="340">
                <a:latin typeface="Times New Roman"/>
                <a:cs typeface="Times New Roman"/>
              </a:rPr>
              <a:t> </a:t>
            </a:r>
            <a:r>
              <a:rPr dirty="0" sz="3200" spc="175">
                <a:latin typeface="Times New Roman"/>
                <a:cs typeface="Times New Roman"/>
              </a:rPr>
              <a:t>City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190">
                <a:latin typeface="Times New Roman"/>
                <a:cs typeface="Times New Roman"/>
              </a:rPr>
              <a:t>Tianjin</a:t>
            </a:r>
            <a:r>
              <a:rPr dirty="0" sz="3200" spc="260">
                <a:latin typeface="Times New Roman"/>
                <a:cs typeface="Times New Roman"/>
              </a:rPr>
              <a:t> </a:t>
            </a:r>
            <a:r>
              <a:rPr dirty="0" sz="3200" spc="250">
                <a:latin typeface="Times New Roman"/>
                <a:cs typeface="Times New Roman"/>
              </a:rPr>
              <a:t>Museum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190">
                <a:latin typeface="Times New Roman"/>
                <a:cs typeface="Times New Roman"/>
              </a:rPr>
              <a:t>Tianjin </a:t>
            </a:r>
            <a:r>
              <a:rPr dirty="0" sz="3200" spc="215">
                <a:latin typeface="Times New Roman"/>
                <a:cs typeface="Times New Roman"/>
              </a:rPr>
              <a:t>Ancient </a:t>
            </a:r>
            <a:r>
              <a:rPr dirty="0" sz="3200" spc="229">
                <a:latin typeface="Times New Roman"/>
                <a:cs typeface="Times New Roman"/>
              </a:rPr>
              <a:t>Culture</a:t>
            </a:r>
            <a:r>
              <a:rPr dirty="0" sz="3200" spc="355">
                <a:latin typeface="Times New Roman"/>
                <a:cs typeface="Times New Roman"/>
              </a:rPr>
              <a:t> </a:t>
            </a:r>
            <a:r>
              <a:rPr dirty="0" sz="3200" spc="320">
                <a:latin typeface="Times New Roman"/>
                <a:cs typeface="Times New Roman"/>
              </a:rPr>
              <a:t>Street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5026" y="515238"/>
            <a:ext cx="3395979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4"/>
              <a:t>China</a:t>
            </a:r>
            <a:r>
              <a:rPr dirty="0" spc="285"/>
              <a:t> </a:t>
            </a:r>
            <a:r>
              <a:rPr dirty="0" spc="400"/>
              <a:t>House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642617"/>
            <a:ext cx="2076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4905" algn="l"/>
              </a:tabLst>
            </a:pPr>
            <a:r>
              <a:rPr dirty="0" sz="2400" spc="114">
                <a:latin typeface="Times New Roman"/>
                <a:cs typeface="Times New Roman"/>
              </a:rPr>
              <a:t>Chin</a:t>
            </a:r>
            <a:r>
              <a:rPr dirty="0" sz="2400" spc="235">
                <a:latin typeface="Times New Roman"/>
                <a:cs typeface="Times New Roman"/>
              </a:rPr>
              <a:t>a</a:t>
            </a:r>
            <a:r>
              <a:rPr dirty="0" sz="2400" spc="235">
                <a:latin typeface="Times New Roman"/>
                <a:cs typeface="Times New Roman"/>
              </a:rPr>
              <a:t>	</a:t>
            </a:r>
            <a:r>
              <a:rPr dirty="0" sz="2400" spc="215">
                <a:latin typeface="Times New Roman"/>
                <a:cs typeface="Times New Roman"/>
              </a:rPr>
              <a:t>House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8147" y="1642617"/>
            <a:ext cx="5401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945" algn="l"/>
                <a:tab pos="1056005" algn="l"/>
                <a:tab pos="2738755" algn="l"/>
                <a:tab pos="3973829" algn="l"/>
                <a:tab pos="5140960" algn="l"/>
              </a:tabLst>
            </a:pPr>
            <a:r>
              <a:rPr dirty="0" sz="2400" spc="165">
                <a:latin typeface="Times New Roman"/>
                <a:cs typeface="Times New Roman"/>
              </a:rPr>
              <a:t>is</a:t>
            </a:r>
            <a:r>
              <a:rPr dirty="0" sz="2400" spc="165">
                <a:latin typeface="Times New Roman"/>
                <a:cs typeface="Times New Roman"/>
              </a:rPr>
              <a:t>	</a:t>
            </a:r>
            <a:r>
              <a:rPr dirty="0" sz="2400" spc="235">
                <a:latin typeface="Times New Roman"/>
                <a:cs typeface="Times New Roman"/>
              </a:rPr>
              <a:t>a</a:t>
            </a:r>
            <a:r>
              <a:rPr dirty="0" sz="2400" spc="235">
                <a:latin typeface="Times New Roman"/>
                <a:cs typeface="Times New Roman"/>
              </a:rPr>
              <a:t>	</a:t>
            </a:r>
            <a:r>
              <a:rPr dirty="0" sz="2400" spc="220">
                <a:latin typeface="Times New Roman"/>
                <a:cs typeface="Times New Roman"/>
              </a:rPr>
              <a:t>P</a:t>
            </a:r>
            <a:r>
              <a:rPr dirty="0" sz="2400" spc="204">
                <a:latin typeface="Times New Roman"/>
                <a:cs typeface="Times New Roman"/>
              </a:rPr>
              <a:t>o</a:t>
            </a:r>
            <a:r>
              <a:rPr dirty="0" sz="2400" spc="204">
                <a:latin typeface="Times New Roman"/>
                <a:cs typeface="Times New Roman"/>
              </a:rPr>
              <a:t>r</a:t>
            </a:r>
            <a:r>
              <a:rPr dirty="0" sz="2400" spc="260">
                <a:latin typeface="Times New Roman"/>
                <a:cs typeface="Times New Roman"/>
              </a:rPr>
              <a:t>c</a:t>
            </a:r>
            <a:r>
              <a:rPr dirty="0" sz="2400" spc="140">
                <a:latin typeface="Times New Roman"/>
                <a:cs typeface="Times New Roman"/>
              </a:rPr>
              <a:t>elai</a:t>
            </a:r>
            <a:r>
              <a:rPr dirty="0" sz="2400" spc="200">
                <a:latin typeface="Times New Roman"/>
                <a:cs typeface="Times New Roman"/>
              </a:rPr>
              <a:t>n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175">
                <a:latin typeface="Times New Roman"/>
                <a:cs typeface="Times New Roman"/>
              </a:rPr>
              <a:t>H</a:t>
            </a:r>
            <a:r>
              <a:rPr dirty="0" sz="2400" spc="130">
                <a:latin typeface="Times New Roman"/>
                <a:cs typeface="Times New Roman"/>
              </a:rPr>
              <a:t>o</a:t>
            </a:r>
            <a:r>
              <a:rPr dirty="0" sz="2400" spc="254">
                <a:latin typeface="Times New Roman"/>
                <a:cs typeface="Times New Roman"/>
              </a:rPr>
              <a:t>us</a:t>
            </a:r>
            <a:r>
              <a:rPr dirty="0" sz="2400" spc="260">
                <a:latin typeface="Times New Roman"/>
                <a:cs typeface="Times New Roman"/>
              </a:rPr>
              <a:t>e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165">
                <a:latin typeface="Times New Roman"/>
                <a:cs typeface="Times New Roman"/>
              </a:rPr>
              <a:t>whi</a:t>
            </a:r>
            <a:r>
              <a:rPr dirty="0" sz="2400" spc="155">
                <a:latin typeface="Times New Roman"/>
                <a:cs typeface="Times New Roman"/>
              </a:rPr>
              <a:t>c</a:t>
            </a:r>
            <a:r>
              <a:rPr dirty="0" sz="2400" spc="175">
                <a:latin typeface="Times New Roman"/>
                <a:cs typeface="Times New Roman"/>
              </a:rPr>
              <a:t>h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165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39" y="2008759"/>
            <a:ext cx="772922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235">
                <a:latin typeface="Times New Roman"/>
                <a:cs typeface="Times New Roman"/>
              </a:rPr>
              <a:t>decorated </a:t>
            </a:r>
            <a:r>
              <a:rPr dirty="0" sz="2400" spc="150">
                <a:latin typeface="Times New Roman"/>
                <a:cs typeface="Times New Roman"/>
              </a:rPr>
              <a:t>with </a:t>
            </a:r>
            <a:r>
              <a:rPr dirty="0" sz="2400" spc="190">
                <a:latin typeface="Times New Roman"/>
                <a:cs typeface="Times New Roman"/>
              </a:rPr>
              <a:t>about </a:t>
            </a:r>
            <a:r>
              <a:rPr dirty="0" sz="2400" spc="195">
                <a:latin typeface="Times New Roman"/>
                <a:cs typeface="Times New Roman"/>
              </a:rPr>
              <a:t>4,000 </a:t>
            </a:r>
            <a:r>
              <a:rPr dirty="0" sz="2400" spc="225">
                <a:latin typeface="Times New Roman"/>
                <a:cs typeface="Times New Roman"/>
              </a:rPr>
              <a:t>pieces </a:t>
            </a:r>
            <a:r>
              <a:rPr dirty="0" sz="2400" spc="135">
                <a:latin typeface="Times New Roman"/>
                <a:cs typeface="Times New Roman"/>
              </a:rPr>
              <a:t>of  </a:t>
            </a:r>
            <a:r>
              <a:rPr dirty="0" sz="2400" spc="190">
                <a:latin typeface="Times New Roman"/>
                <a:cs typeface="Times New Roman"/>
              </a:rPr>
              <a:t>ancient  </a:t>
            </a:r>
            <a:r>
              <a:rPr dirty="0" sz="2400" spc="170">
                <a:latin typeface="Times New Roman"/>
                <a:cs typeface="Times New Roman"/>
              </a:rPr>
              <a:t>porcelain, </a:t>
            </a:r>
            <a:r>
              <a:rPr dirty="0" sz="2400" spc="225">
                <a:latin typeface="Times New Roman"/>
                <a:cs typeface="Times New Roman"/>
              </a:rPr>
              <a:t>400 pieces </a:t>
            </a:r>
            <a:r>
              <a:rPr dirty="0" sz="2400" spc="135">
                <a:latin typeface="Times New Roman"/>
                <a:cs typeface="Times New Roman"/>
              </a:rPr>
              <a:t>of </a:t>
            </a:r>
            <a:r>
              <a:rPr dirty="0" sz="2400" spc="185">
                <a:latin typeface="Times New Roman"/>
                <a:cs typeface="Times New Roman"/>
              </a:rPr>
              <a:t>jade </a:t>
            </a:r>
            <a:r>
              <a:rPr dirty="0" sz="2400" spc="235">
                <a:latin typeface="Times New Roman"/>
                <a:cs typeface="Times New Roman"/>
              </a:rPr>
              <a:t>stone </a:t>
            </a:r>
            <a:r>
              <a:rPr dirty="0" sz="2400" spc="170">
                <a:latin typeface="Times New Roman"/>
                <a:cs typeface="Times New Roman"/>
              </a:rPr>
              <a:t>carving, </a:t>
            </a:r>
            <a:r>
              <a:rPr dirty="0" sz="2400" spc="225">
                <a:latin typeface="Times New Roman"/>
                <a:cs typeface="Times New Roman"/>
              </a:rPr>
              <a:t>20 </a:t>
            </a:r>
            <a:r>
              <a:rPr dirty="0" sz="2400" spc="210">
                <a:latin typeface="Times New Roman"/>
                <a:cs typeface="Times New Roman"/>
              </a:rPr>
              <a:t>tons  </a:t>
            </a:r>
            <a:r>
              <a:rPr dirty="0" sz="2400" spc="140">
                <a:latin typeface="Times New Roman"/>
                <a:cs typeface="Times New Roman"/>
              </a:rPr>
              <a:t>of </a:t>
            </a:r>
            <a:r>
              <a:rPr dirty="0" sz="2400" spc="210">
                <a:latin typeface="Times New Roman"/>
                <a:cs typeface="Times New Roman"/>
              </a:rPr>
              <a:t>crystal </a:t>
            </a:r>
            <a:r>
              <a:rPr dirty="0" sz="2400" spc="195">
                <a:latin typeface="Times New Roman"/>
                <a:cs typeface="Times New Roman"/>
              </a:rPr>
              <a:t>and </a:t>
            </a:r>
            <a:r>
              <a:rPr dirty="0" sz="2400" spc="150">
                <a:latin typeface="Times New Roman"/>
                <a:cs typeface="Times New Roman"/>
              </a:rPr>
              <a:t>with </a:t>
            </a:r>
            <a:r>
              <a:rPr dirty="0" sz="2400" spc="190">
                <a:latin typeface="Times New Roman"/>
                <a:cs typeface="Times New Roman"/>
              </a:rPr>
              <a:t>about </a:t>
            </a:r>
            <a:r>
              <a:rPr dirty="0" sz="2400" spc="90">
                <a:latin typeface="Times New Roman"/>
                <a:cs typeface="Times New Roman"/>
              </a:rPr>
              <a:t>million </a:t>
            </a:r>
            <a:r>
              <a:rPr dirty="0" sz="2400" spc="229">
                <a:latin typeface="Times New Roman"/>
                <a:cs typeface="Times New Roman"/>
              </a:rPr>
              <a:t>pieces </a:t>
            </a:r>
            <a:r>
              <a:rPr dirty="0" sz="2400" spc="140">
                <a:latin typeface="Times New Roman"/>
                <a:cs typeface="Times New Roman"/>
              </a:rPr>
              <a:t>of </a:t>
            </a:r>
            <a:r>
              <a:rPr dirty="0" sz="2400" spc="185">
                <a:latin typeface="Times New Roman"/>
                <a:cs typeface="Times New Roman"/>
              </a:rPr>
              <a:t>ancient  </a:t>
            </a:r>
            <a:r>
              <a:rPr dirty="0" sz="2400" spc="200">
                <a:latin typeface="Times New Roman"/>
                <a:cs typeface="Times New Roman"/>
              </a:rPr>
              <a:t>Chinese </a:t>
            </a:r>
            <a:r>
              <a:rPr dirty="0" sz="2400" spc="204">
                <a:latin typeface="Times New Roman"/>
                <a:cs typeface="Times New Roman"/>
              </a:rPr>
              <a:t>ceramic</a:t>
            </a:r>
            <a:r>
              <a:rPr dirty="0" sz="2400" spc="220">
                <a:latin typeface="Times New Roman"/>
                <a:cs typeface="Times New Roman"/>
              </a:rPr>
              <a:t> </a:t>
            </a:r>
            <a:r>
              <a:rPr dirty="0" sz="2400" spc="170">
                <a:latin typeface="Times New Roman"/>
                <a:cs typeface="Times New Roman"/>
              </a:rPr>
              <a:t>chips.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168" y="3724655"/>
            <a:ext cx="3026664" cy="2180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49167" y="3724655"/>
            <a:ext cx="2798063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68567" y="3724655"/>
            <a:ext cx="2834640" cy="2188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1852" y="392938"/>
            <a:ext cx="448691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95">
                <a:latin typeface="Times New Roman"/>
                <a:cs typeface="Times New Roman"/>
              </a:rPr>
              <a:t>New </a:t>
            </a:r>
            <a:r>
              <a:rPr dirty="0" sz="4400" spc="340">
                <a:latin typeface="Times New Roman"/>
                <a:cs typeface="Times New Roman"/>
              </a:rPr>
              <a:t>Style</a:t>
            </a:r>
            <a:r>
              <a:rPr dirty="0" sz="4400" spc="260">
                <a:latin typeface="Times New Roman"/>
                <a:cs typeface="Times New Roman"/>
              </a:rPr>
              <a:t> </a:t>
            </a:r>
            <a:r>
              <a:rPr dirty="0" sz="4400" spc="415">
                <a:latin typeface="Times New Roman"/>
                <a:cs typeface="Times New Roman"/>
              </a:rPr>
              <a:t>Town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7691" y="1556465"/>
            <a:ext cx="776922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3340" marR="5080" indent="-41275">
              <a:lnSpc>
                <a:spcPct val="150100"/>
              </a:lnSpc>
              <a:spcBef>
                <a:spcPts val="100"/>
              </a:spcBef>
            </a:pPr>
            <a:r>
              <a:rPr dirty="0" sz="2400" spc="140">
                <a:latin typeface="Times New Roman"/>
                <a:cs typeface="Times New Roman"/>
              </a:rPr>
              <a:t>Tianjin </a:t>
            </a:r>
            <a:r>
              <a:rPr dirty="0" sz="2400" spc="35">
                <a:latin typeface="Times New Roman"/>
                <a:cs typeface="Times New Roman"/>
              </a:rPr>
              <a:t>Xin </a:t>
            </a:r>
            <a:r>
              <a:rPr dirty="0" sz="2400" spc="-35">
                <a:latin typeface="Times New Roman"/>
                <a:cs typeface="Times New Roman"/>
              </a:rPr>
              <a:t>Yi </a:t>
            </a:r>
            <a:r>
              <a:rPr dirty="0" sz="2400" spc="240">
                <a:latin typeface="Times New Roman"/>
                <a:cs typeface="Times New Roman"/>
              </a:rPr>
              <a:t>Street </a:t>
            </a:r>
            <a:r>
              <a:rPr dirty="0" sz="2400" spc="170">
                <a:latin typeface="Times New Roman"/>
                <a:cs typeface="Times New Roman"/>
              </a:rPr>
              <a:t>is </a:t>
            </a:r>
            <a:r>
              <a:rPr dirty="0" sz="2400" spc="195">
                <a:latin typeface="Times New Roman"/>
                <a:cs typeface="Times New Roman"/>
              </a:rPr>
              <a:t>also </a:t>
            </a:r>
            <a:r>
              <a:rPr dirty="0" sz="2400" spc="180">
                <a:latin typeface="Times New Roman"/>
                <a:cs typeface="Times New Roman"/>
              </a:rPr>
              <a:t>known </a:t>
            </a:r>
            <a:r>
              <a:rPr dirty="0" sz="2400" spc="270">
                <a:latin typeface="Times New Roman"/>
                <a:cs typeface="Times New Roman"/>
              </a:rPr>
              <a:t>as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20">
                <a:latin typeface="Times New Roman"/>
                <a:cs typeface="Times New Roman"/>
              </a:rPr>
              <a:t>Italian  </a:t>
            </a:r>
            <a:r>
              <a:rPr dirty="0" sz="2400" spc="185">
                <a:latin typeface="Times New Roman"/>
                <a:cs typeface="Times New Roman"/>
              </a:rPr>
              <a:t>Custom </a:t>
            </a:r>
            <a:r>
              <a:rPr dirty="0" sz="2400" spc="200">
                <a:latin typeface="Times New Roman"/>
                <a:cs typeface="Times New Roman"/>
              </a:rPr>
              <a:t>Area </a:t>
            </a:r>
            <a:r>
              <a:rPr dirty="0" sz="2400" spc="160">
                <a:latin typeface="Times New Roman"/>
                <a:cs typeface="Times New Roman"/>
              </a:rPr>
              <a:t>which </a:t>
            </a:r>
            <a:r>
              <a:rPr dirty="0" sz="2400" spc="250">
                <a:latin typeface="Times New Roman"/>
                <a:cs typeface="Times New Roman"/>
              </a:rPr>
              <a:t>was </a:t>
            </a:r>
            <a:r>
              <a:rPr dirty="0" sz="2400" spc="114">
                <a:latin typeface="Times New Roman"/>
                <a:cs typeface="Times New Roman"/>
              </a:rPr>
              <a:t>built </a:t>
            </a:r>
            <a:r>
              <a:rPr dirty="0" sz="2400" spc="160">
                <a:latin typeface="Times New Roman"/>
                <a:cs typeface="Times New Roman"/>
              </a:rPr>
              <a:t>during </a:t>
            </a:r>
            <a:r>
              <a:rPr dirty="0" sz="2400" spc="195">
                <a:latin typeface="Times New Roman"/>
                <a:cs typeface="Times New Roman"/>
              </a:rPr>
              <a:t>1902. </a:t>
            </a:r>
            <a:r>
              <a:rPr dirty="0" sz="2400" spc="85">
                <a:latin typeface="Times New Roman"/>
                <a:cs typeface="Times New Roman"/>
              </a:rPr>
              <a:t>It </a:t>
            </a:r>
            <a:r>
              <a:rPr dirty="0" sz="2400" spc="245">
                <a:latin typeface="Times New Roman"/>
                <a:cs typeface="Times New Roman"/>
              </a:rPr>
              <a:t>covers 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260">
                <a:latin typeface="Times New Roman"/>
                <a:cs typeface="Times New Roman"/>
              </a:rPr>
              <a:t>area </a:t>
            </a:r>
            <a:r>
              <a:rPr dirty="0" sz="2400" spc="170">
                <a:latin typeface="Times New Roman"/>
                <a:cs typeface="Times New Roman"/>
              </a:rPr>
              <a:t>from </a:t>
            </a:r>
            <a:r>
              <a:rPr dirty="0" sz="2400" spc="204">
                <a:latin typeface="Times New Roman"/>
                <a:cs typeface="Times New Roman"/>
              </a:rPr>
              <a:t>Coast </a:t>
            </a:r>
            <a:r>
              <a:rPr dirty="0" sz="2400" spc="260">
                <a:latin typeface="Times New Roman"/>
                <a:cs typeface="Times New Roman"/>
              </a:rPr>
              <a:t>area </a:t>
            </a:r>
            <a:r>
              <a:rPr dirty="0" sz="2400" spc="195">
                <a:latin typeface="Times New Roman"/>
                <a:cs typeface="Times New Roman"/>
              </a:rPr>
              <a:t>to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70">
                <a:latin typeface="Times New Roman"/>
                <a:cs typeface="Times New Roman"/>
              </a:rPr>
              <a:t>Victory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140">
                <a:latin typeface="Times New Roman"/>
                <a:cs typeface="Times New Roman"/>
              </a:rPr>
              <a:t>Road.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3367" y="4029455"/>
            <a:ext cx="3788663" cy="259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60"/>
              <a:t>Tianjin </a:t>
            </a:r>
            <a:r>
              <a:rPr dirty="0" spc="150"/>
              <a:t>Old</a:t>
            </a:r>
            <a:r>
              <a:rPr dirty="0" spc="395"/>
              <a:t> </a:t>
            </a:r>
            <a:r>
              <a:rPr dirty="0" spc="245"/>
              <a:t>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367" y="1556465"/>
            <a:ext cx="692721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5244" marR="5080" indent="-43180">
              <a:lnSpc>
                <a:spcPct val="150100"/>
              </a:lnSpc>
              <a:spcBef>
                <a:spcPts val="100"/>
              </a:spcBef>
            </a:pPr>
            <a:r>
              <a:rPr dirty="0" sz="2400" spc="140">
                <a:latin typeface="Times New Roman"/>
                <a:cs typeface="Times New Roman"/>
              </a:rPr>
              <a:t>Tianjin </a:t>
            </a:r>
            <a:r>
              <a:rPr dirty="0" sz="2400" spc="75">
                <a:latin typeface="Times New Roman"/>
                <a:cs typeface="Times New Roman"/>
              </a:rPr>
              <a:t>Old </a:t>
            </a:r>
            <a:r>
              <a:rPr dirty="0" sz="2400" spc="130">
                <a:latin typeface="Times New Roman"/>
                <a:cs typeface="Times New Roman"/>
              </a:rPr>
              <a:t>City </a:t>
            </a:r>
            <a:r>
              <a:rPr dirty="0" sz="2400" spc="165">
                <a:latin typeface="Times New Roman"/>
                <a:cs typeface="Times New Roman"/>
              </a:rPr>
              <a:t>is </a:t>
            </a:r>
            <a:r>
              <a:rPr dirty="0" sz="2400" spc="160">
                <a:latin typeface="Times New Roman"/>
                <a:cs typeface="Times New Roman"/>
              </a:rPr>
              <a:t>internationally </a:t>
            </a:r>
            <a:r>
              <a:rPr dirty="0" sz="2400" spc="220">
                <a:latin typeface="Times New Roman"/>
                <a:cs typeface="Times New Roman"/>
              </a:rPr>
              <a:t>renowned </a:t>
            </a:r>
            <a:r>
              <a:rPr dirty="0" sz="2400" spc="170">
                <a:latin typeface="Times New Roman"/>
                <a:cs typeface="Times New Roman"/>
              </a:rPr>
              <a:t>for  </a:t>
            </a:r>
            <a:r>
              <a:rPr dirty="0" sz="2400" spc="225">
                <a:latin typeface="Times New Roman"/>
                <a:cs typeface="Times New Roman"/>
              </a:rPr>
              <a:t>the </a:t>
            </a:r>
            <a:r>
              <a:rPr dirty="0" sz="2400" spc="160">
                <a:latin typeface="Times New Roman"/>
                <a:cs typeface="Times New Roman"/>
              </a:rPr>
              <a:t>magnificent </a:t>
            </a:r>
            <a:r>
              <a:rPr dirty="0" sz="2400" spc="140">
                <a:latin typeface="Times New Roman"/>
                <a:cs typeface="Times New Roman"/>
              </a:rPr>
              <a:t>colonial </a:t>
            </a:r>
            <a:r>
              <a:rPr dirty="0" sz="2400" spc="210">
                <a:latin typeface="Times New Roman"/>
                <a:cs typeface="Times New Roman"/>
              </a:rPr>
              <a:t>architecture </a:t>
            </a:r>
            <a:r>
              <a:rPr dirty="0" sz="2400" spc="160">
                <a:latin typeface="Times New Roman"/>
                <a:cs typeface="Times New Roman"/>
              </a:rPr>
              <a:t>dating </a:t>
            </a:r>
            <a:r>
              <a:rPr dirty="0" sz="2400" spc="180">
                <a:latin typeface="Times New Roman"/>
                <a:cs typeface="Times New Roman"/>
              </a:rPr>
              <a:t>far  </a:t>
            </a:r>
            <a:r>
              <a:rPr dirty="0" sz="2400" spc="200">
                <a:latin typeface="Times New Roman"/>
                <a:cs typeface="Times New Roman"/>
              </a:rPr>
              <a:t>back </a:t>
            </a:r>
            <a:r>
              <a:rPr dirty="0" sz="2400" spc="195">
                <a:latin typeface="Times New Roman"/>
                <a:cs typeface="Times New Roman"/>
              </a:rPr>
              <a:t>to </a:t>
            </a:r>
            <a:r>
              <a:rPr dirty="0" sz="2400" spc="225">
                <a:latin typeface="Times New Roman"/>
                <a:cs typeface="Times New Roman"/>
              </a:rPr>
              <a:t>the </a:t>
            </a:r>
            <a:r>
              <a:rPr dirty="0" sz="2400" spc="100">
                <a:latin typeface="Times New Roman"/>
                <a:cs typeface="Times New Roman"/>
              </a:rPr>
              <a:t>Ming </a:t>
            </a:r>
            <a:r>
              <a:rPr dirty="0" sz="2400" spc="120">
                <a:latin typeface="Times New Roman"/>
                <a:cs typeface="Times New Roman"/>
              </a:rPr>
              <a:t>family </a:t>
            </a:r>
            <a:r>
              <a:rPr dirty="0" sz="2400" spc="140">
                <a:latin typeface="Times New Roman"/>
                <a:cs typeface="Times New Roman"/>
              </a:rPr>
              <a:t>of </a:t>
            </a:r>
            <a:r>
              <a:rPr dirty="0" sz="2400" spc="225">
                <a:latin typeface="Times New Roman"/>
                <a:cs typeface="Times New Roman"/>
              </a:rPr>
              <a:t>the </a:t>
            </a:r>
            <a:r>
              <a:rPr dirty="0" sz="2400" spc="204">
                <a:latin typeface="Times New Roman"/>
                <a:cs typeface="Times New Roman"/>
              </a:rPr>
              <a:t>13th</a:t>
            </a:r>
            <a:r>
              <a:rPr dirty="0" sz="2400" spc="355">
                <a:latin typeface="Times New Roman"/>
                <a:cs typeface="Times New Roman"/>
              </a:rPr>
              <a:t> </a:t>
            </a:r>
            <a:r>
              <a:rPr dirty="0" sz="2400" spc="204">
                <a:latin typeface="Times New Roman"/>
                <a:cs typeface="Times New Roman"/>
              </a:rPr>
              <a:t>century</a:t>
            </a:r>
            <a:r>
              <a:rPr dirty="0" sz="2400" spc="204" b="1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30367" y="3800855"/>
            <a:ext cx="2950464" cy="2305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8" y="3800855"/>
            <a:ext cx="3179063" cy="226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2685" y="362457"/>
            <a:ext cx="428053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60"/>
              <a:t>Tianjin</a:t>
            </a:r>
            <a:r>
              <a:rPr dirty="0" spc="295"/>
              <a:t> </a:t>
            </a:r>
            <a:r>
              <a:rPr dirty="0" spc="345"/>
              <a:t>Museum</a:t>
            </a:r>
          </a:p>
        </p:txBody>
      </p:sp>
      <p:sp>
        <p:nvSpPr>
          <p:cNvPr id="3" name="object 3"/>
          <p:cNvSpPr/>
          <p:nvPr/>
        </p:nvSpPr>
        <p:spPr>
          <a:xfrm>
            <a:off x="505968" y="1133855"/>
            <a:ext cx="3505200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20767" y="1133855"/>
            <a:ext cx="3331464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98194" y="3929253"/>
            <a:ext cx="662432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40">
                <a:latin typeface="Times New Roman"/>
                <a:cs typeface="Times New Roman"/>
              </a:rPr>
              <a:t>Tianjin </a:t>
            </a:r>
            <a:r>
              <a:rPr dirty="0" sz="2400" spc="185">
                <a:latin typeface="Times New Roman"/>
                <a:cs typeface="Times New Roman"/>
              </a:rPr>
              <a:t>Museum </a:t>
            </a:r>
            <a:r>
              <a:rPr dirty="0" sz="2400" spc="229">
                <a:latin typeface="Times New Roman"/>
                <a:cs typeface="Times New Roman"/>
              </a:rPr>
              <a:t>stands </a:t>
            </a:r>
            <a:r>
              <a:rPr dirty="0" sz="2400" spc="190">
                <a:latin typeface="Times New Roman"/>
                <a:cs typeface="Times New Roman"/>
              </a:rPr>
              <a:t>on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60">
                <a:latin typeface="Times New Roman"/>
                <a:cs typeface="Times New Roman"/>
              </a:rPr>
              <a:t>Galaxy </a:t>
            </a:r>
            <a:r>
              <a:rPr dirty="0" sz="2400" spc="170">
                <a:latin typeface="Times New Roman"/>
                <a:cs typeface="Times New Roman"/>
              </a:rPr>
              <a:t>Plaza  </a:t>
            </a:r>
            <a:r>
              <a:rPr dirty="0" sz="2400" spc="145">
                <a:latin typeface="Times New Roman"/>
                <a:cs typeface="Times New Roman"/>
              </a:rPr>
              <a:t>junction </a:t>
            </a:r>
            <a:r>
              <a:rPr dirty="0" sz="2400" spc="254">
                <a:latin typeface="Times New Roman"/>
                <a:cs typeface="Times New Roman"/>
              </a:rPr>
              <a:t>where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85">
                <a:latin typeface="Times New Roman"/>
                <a:cs typeface="Times New Roman"/>
              </a:rPr>
              <a:t>Friendship </a:t>
            </a:r>
            <a:r>
              <a:rPr dirty="0" sz="2400" spc="155">
                <a:latin typeface="Times New Roman"/>
                <a:cs typeface="Times New Roman"/>
              </a:rPr>
              <a:t>Road </a:t>
            </a:r>
            <a:r>
              <a:rPr dirty="0" sz="2400" spc="95">
                <a:latin typeface="Times New Roman"/>
                <a:cs typeface="Times New Roman"/>
              </a:rPr>
              <a:t>in </a:t>
            </a:r>
            <a:r>
              <a:rPr dirty="0" sz="2400" spc="175">
                <a:latin typeface="Times New Roman"/>
                <a:cs typeface="Times New Roman"/>
              </a:rPr>
              <a:t>Hexi  </a:t>
            </a:r>
            <a:r>
              <a:rPr dirty="0" sz="2400" spc="155">
                <a:latin typeface="Times New Roman"/>
                <a:cs typeface="Times New Roman"/>
              </a:rPr>
              <a:t>District </a:t>
            </a:r>
            <a:r>
              <a:rPr dirty="0" sz="2400" spc="190">
                <a:latin typeface="Times New Roman"/>
                <a:cs typeface="Times New Roman"/>
              </a:rPr>
              <a:t>and </a:t>
            </a:r>
            <a:r>
              <a:rPr dirty="0" sz="2400" spc="155">
                <a:latin typeface="Times New Roman"/>
                <a:cs typeface="Times New Roman"/>
              </a:rPr>
              <a:t>Pingjiangdao Road </a:t>
            </a:r>
            <a:r>
              <a:rPr dirty="0" sz="2400" spc="215">
                <a:latin typeface="Times New Roman"/>
                <a:cs typeface="Times New Roman"/>
              </a:rPr>
              <a:t>meet. </a:t>
            </a:r>
            <a:r>
              <a:rPr dirty="0" sz="2400" spc="275">
                <a:latin typeface="Times New Roman"/>
                <a:cs typeface="Times New Roman"/>
              </a:rPr>
              <a:t>The  </a:t>
            </a:r>
            <a:r>
              <a:rPr dirty="0" sz="2400" spc="210">
                <a:latin typeface="Times New Roman"/>
                <a:cs typeface="Times New Roman"/>
              </a:rPr>
              <a:t>museum </a:t>
            </a:r>
            <a:r>
              <a:rPr dirty="0" sz="2400" spc="170">
                <a:latin typeface="Times New Roman"/>
                <a:cs typeface="Times New Roman"/>
              </a:rPr>
              <a:t>is </a:t>
            </a:r>
            <a:r>
              <a:rPr dirty="0" sz="2400" spc="210">
                <a:latin typeface="Times New Roman"/>
                <a:cs typeface="Times New Roman"/>
              </a:rPr>
              <a:t>home </a:t>
            </a:r>
            <a:r>
              <a:rPr dirty="0" sz="2400" spc="195">
                <a:latin typeface="Times New Roman"/>
                <a:cs typeface="Times New Roman"/>
              </a:rPr>
              <a:t>to </a:t>
            </a:r>
            <a:r>
              <a:rPr dirty="0" sz="2400" spc="235">
                <a:latin typeface="Times New Roman"/>
                <a:cs typeface="Times New Roman"/>
              </a:rPr>
              <a:t>more </a:t>
            </a:r>
            <a:r>
              <a:rPr dirty="0" sz="2400" spc="190">
                <a:latin typeface="Times New Roman"/>
                <a:cs typeface="Times New Roman"/>
              </a:rPr>
              <a:t>than </a:t>
            </a:r>
            <a:r>
              <a:rPr dirty="0" sz="2400" spc="204">
                <a:latin typeface="Times New Roman"/>
                <a:cs typeface="Times New Roman"/>
              </a:rPr>
              <a:t>200,000  </a:t>
            </a:r>
            <a:r>
              <a:rPr dirty="0" sz="2400" spc="190">
                <a:latin typeface="Times New Roman"/>
                <a:cs typeface="Times New Roman"/>
              </a:rPr>
              <a:t>books.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705" y="42418"/>
            <a:ext cx="6243955" cy="13677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01875" marR="5080" indent="-2289810">
              <a:lnSpc>
                <a:spcPct val="100000"/>
              </a:lnSpc>
              <a:spcBef>
                <a:spcPts val="100"/>
              </a:spcBef>
            </a:pPr>
            <a:r>
              <a:rPr dirty="0" spc="260"/>
              <a:t>Tianjin </a:t>
            </a:r>
            <a:r>
              <a:rPr dirty="0" spc="295"/>
              <a:t>Ancient </a:t>
            </a:r>
            <a:r>
              <a:rPr dirty="0" spc="315"/>
              <a:t>Culture  </a:t>
            </a:r>
            <a:r>
              <a:rPr dirty="0" spc="440"/>
              <a:t>Street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42617"/>
            <a:ext cx="807275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60">
                <a:latin typeface="Times New Roman"/>
                <a:cs typeface="Times New Roman"/>
              </a:rPr>
              <a:t>Ancient</a:t>
            </a:r>
            <a:r>
              <a:rPr dirty="0" sz="2400" spc="919">
                <a:latin typeface="Times New Roman"/>
                <a:cs typeface="Times New Roman"/>
              </a:rPr>
              <a:t> </a:t>
            </a:r>
            <a:r>
              <a:rPr dirty="0" sz="2400" spc="145">
                <a:latin typeface="Times New Roman"/>
                <a:cs typeface="Times New Roman"/>
              </a:rPr>
              <a:t>Cultural </a:t>
            </a:r>
            <a:r>
              <a:rPr dirty="0" sz="2400" spc="240">
                <a:latin typeface="Times New Roman"/>
                <a:cs typeface="Times New Roman"/>
              </a:rPr>
              <a:t>Street </a:t>
            </a:r>
            <a:r>
              <a:rPr dirty="0" sz="2400" spc="165">
                <a:latin typeface="Times New Roman"/>
                <a:cs typeface="Times New Roman"/>
              </a:rPr>
              <a:t>is </a:t>
            </a:r>
            <a:r>
              <a:rPr dirty="0" sz="2400" spc="200">
                <a:latin typeface="Times New Roman"/>
                <a:cs typeface="Times New Roman"/>
              </a:rPr>
              <a:t>located </a:t>
            </a:r>
            <a:r>
              <a:rPr dirty="0" sz="2400" spc="95">
                <a:latin typeface="Times New Roman"/>
                <a:cs typeface="Times New Roman"/>
              </a:rPr>
              <a:t>in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55">
                <a:latin typeface="Times New Roman"/>
                <a:cs typeface="Times New Roman"/>
              </a:rPr>
              <a:t>Nankai  District </a:t>
            </a:r>
            <a:r>
              <a:rPr dirty="0" sz="2400" spc="135">
                <a:latin typeface="Times New Roman"/>
                <a:cs typeface="Times New Roman"/>
              </a:rPr>
              <a:t>of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40">
                <a:latin typeface="Times New Roman"/>
                <a:cs typeface="Times New Roman"/>
              </a:rPr>
              <a:t>Tianjin </a:t>
            </a:r>
            <a:r>
              <a:rPr dirty="0" sz="2400" spc="120">
                <a:latin typeface="Times New Roman"/>
                <a:cs typeface="Times New Roman"/>
              </a:rPr>
              <a:t>Municipality. </a:t>
            </a:r>
            <a:r>
              <a:rPr dirty="0" sz="2400" spc="85">
                <a:latin typeface="Times New Roman"/>
                <a:cs typeface="Times New Roman"/>
              </a:rPr>
              <a:t>It </a:t>
            </a:r>
            <a:r>
              <a:rPr dirty="0" sz="2400" spc="165">
                <a:latin typeface="Times New Roman"/>
                <a:cs typeface="Times New Roman"/>
              </a:rPr>
              <a:t>is </a:t>
            </a:r>
            <a:r>
              <a:rPr dirty="0" sz="2400" spc="195">
                <a:latin typeface="Times New Roman"/>
                <a:cs typeface="Times New Roman"/>
              </a:rPr>
              <a:t>located </a:t>
            </a:r>
            <a:r>
              <a:rPr dirty="0" sz="2400" spc="180">
                <a:latin typeface="Times New Roman"/>
                <a:cs typeface="Times New Roman"/>
              </a:rPr>
              <a:t>on </a:t>
            </a:r>
            <a:r>
              <a:rPr dirty="0" sz="2400" spc="229">
                <a:latin typeface="Times New Roman"/>
                <a:cs typeface="Times New Roman"/>
              </a:rPr>
              <a:t>the  </a:t>
            </a:r>
            <a:r>
              <a:rPr dirty="0" sz="2400" spc="254">
                <a:latin typeface="Times New Roman"/>
                <a:cs typeface="Times New Roman"/>
              </a:rPr>
              <a:t>west </a:t>
            </a:r>
            <a:r>
              <a:rPr dirty="0" sz="2400" spc="185">
                <a:latin typeface="Times New Roman"/>
                <a:cs typeface="Times New Roman"/>
              </a:rPr>
              <a:t>bank </a:t>
            </a:r>
            <a:r>
              <a:rPr dirty="0" sz="2400" spc="135">
                <a:latin typeface="Times New Roman"/>
                <a:cs typeface="Times New Roman"/>
              </a:rPr>
              <a:t>of </a:t>
            </a:r>
            <a:r>
              <a:rPr dirty="0" sz="2400" spc="229">
                <a:latin typeface="Times New Roman"/>
                <a:cs typeface="Times New Roman"/>
              </a:rPr>
              <a:t>the </a:t>
            </a:r>
            <a:r>
              <a:rPr dirty="0" sz="2400" spc="170">
                <a:latin typeface="Times New Roman"/>
                <a:cs typeface="Times New Roman"/>
              </a:rPr>
              <a:t>Haihe </a:t>
            </a:r>
            <a:r>
              <a:rPr dirty="0" sz="2400" spc="145">
                <a:latin typeface="Times New Roman"/>
                <a:cs typeface="Times New Roman"/>
              </a:rPr>
              <a:t>River, </a:t>
            </a:r>
            <a:r>
              <a:rPr dirty="0" sz="2400" spc="150">
                <a:latin typeface="Times New Roman"/>
                <a:cs typeface="Times New Roman"/>
              </a:rPr>
              <a:t>with </a:t>
            </a:r>
            <a:r>
              <a:rPr dirty="0" sz="2400" spc="185">
                <a:latin typeface="Times New Roman"/>
                <a:cs typeface="Times New Roman"/>
              </a:rPr>
              <a:t>Tianhou </a:t>
            </a:r>
            <a:r>
              <a:rPr dirty="0" sz="2400" spc="210">
                <a:latin typeface="Times New Roman"/>
                <a:cs typeface="Times New Roman"/>
              </a:rPr>
              <a:t>Palace </a:t>
            </a:r>
            <a:r>
              <a:rPr dirty="0" sz="2400" spc="275">
                <a:latin typeface="Times New Roman"/>
                <a:cs typeface="Times New Roman"/>
              </a:rPr>
              <a:t>as  </a:t>
            </a:r>
            <a:r>
              <a:rPr dirty="0" sz="2400" spc="175">
                <a:latin typeface="Times New Roman"/>
                <a:cs typeface="Times New Roman"/>
              </a:rPr>
              <a:t>its </a:t>
            </a:r>
            <a:r>
              <a:rPr dirty="0" sz="2400" spc="190">
                <a:latin typeface="Times New Roman"/>
                <a:cs typeface="Times New Roman"/>
              </a:rPr>
              <a:t>geographical</a:t>
            </a:r>
            <a:r>
              <a:rPr dirty="0" sz="2400" spc="215">
                <a:latin typeface="Times New Roman"/>
                <a:cs typeface="Times New Roman"/>
              </a:rPr>
              <a:t> </a:t>
            </a:r>
            <a:r>
              <a:rPr dirty="0" sz="2400" spc="225">
                <a:latin typeface="Times New Roman"/>
                <a:cs typeface="Times New Roman"/>
              </a:rPr>
              <a:t>center.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968" y="3648455"/>
            <a:ext cx="4175759" cy="295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01767" y="3648455"/>
            <a:ext cx="3788664" cy="2900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97" y="515238"/>
            <a:ext cx="247142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95"/>
              <a:t>Shopping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6943725" cy="662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2611120" algn="l"/>
              </a:tabLst>
            </a:pPr>
            <a:r>
              <a:rPr dirty="0" sz="2200" spc="125">
                <a:latin typeface="Times New Roman"/>
                <a:cs typeface="Times New Roman"/>
              </a:rPr>
              <a:t>Tianjin </a:t>
            </a:r>
            <a:r>
              <a:rPr dirty="0" sz="2200" spc="150">
                <a:latin typeface="Times New Roman"/>
                <a:cs typeface="Times New Roman"/>
              </a:rPr>
              <a:t>is</a:t>
            </a:r>
            <a:r>
              <a:rPr dirty="0" sz="2200" spc="254">
                <a:latin typeface="Times New Roman"/>
                <a:cs typeface="Times New Roman"/>
              </a:rPr>
              <a:t> </a:t>
            </a:r>
            <a:r>
              <a:rPr dirty="0" sz="2200" spc="190">
                <a:latin typeface="Times New Roman"/>
                <a:cs typeface="Times New Roman"/>
              </a:rPr>
              <a:t>home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175">
                <a:latin typeface="Times New Roman"/>
                <a:cs typeface="Times New Roman"/>
              </a:rPr>
              <a:t>to	</a:t>
            </a:r>
            <a:r>
              <a:rPr dirty="0" sz="2200" spc="165">
                <a:latin typeface="Times New Roman"/>
                <a:cs typeface="Times New Roman"/>
              </a:rPr>
              <a:t>both </a:t>
            </a:r>
            <a:r>
              <a:rPr dirty="0" sz="2200" spc="190">
                <a:latin typeface="Times New Roman"/>
                <a:cs typeface="Times New Roman"/>
              </a:rPr>
              <a:t>modern </a:t>
            </a:r>
            <a:r>
              <a:rPr dirty="0" sz="2200" spc="160">
                <a:latin typeface="Times New Roman"/>
                <a:cs typeface="Times New Roman"/>
              </a:rPr>
              <a:t>shopping </a:t>
            </a:r>
            <a:r>
              <a:rPr dirty="0" sz="2200" spc="135">
                <a:latin typeface="Times New Roman"/>
                <a:cs typeface="Times New Roman"/>
              </a:rPr>
              <a:t>malls</a:t>
            </a:r>
            <a:r>
              <a:rPr dirty="0" sz="2200" spc="229">
                <a:latin typeface="Times New Roman"/>
                <a:cs typeface="Times New Roman"/>
              </a:rPr>
              <a:t> </a:t>
            </a:r>
            <a:r>
              <a:rPr dirty="0" sz="2200" spc="170"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</a:pPr>
            <a:r>
              <a:rPr dirty="0" sz="2200" spc="145">
                <a:latin typeface="Times New Roman"/>
                <a:cs typeface="Times New Roman"/>
              </a:rPr>
              <a:t>distinctive </a:t>
            </a:r>
            <a:r>
              <a:rPr dirty="0" sz="2200" spc="140">
                <a:latin typeface="Times New Roman"/>
                <a:cs typeface="Times New Roman"/>
              </a:rPr>
              <a:t>traditional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stores,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93133"/>
            <a:ext cx="8075930" cy="126619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359"/>
              </a:spcBef>
            </a:pPr>
            <a:r>
              <a:rPr dirty="0" sz="2200" spc="25">
                <a:latin typeface="Times New Roman"/>
                <a:cs typeface="Times New Roman"/>
              </a:rPr>
              <a:t>A </a:t>
            </a:r>
            <a:r>
              <a:rPr dirty="0" sz="2200" spc="204">
                <a:latin typeface="Times New Roman"/>
                <a:cs typeface="Times New Roman"/>
              </a:rPr>
              <a:t>range </a:t>
            </a:r>
            <a:r>
              <a:rPr dirty="0" sz="2200" spc="120">
                <a:latin typeface="Times New Roman"/>
                <a:cs typeface="Times New Roman"/>
              </a:rPr>
              <a:t>of </a:t>
            </a:r>
            <a:r>
              <a:rPr dirty="0" sz="2200" spc="170">
                <a:latin typeface="Times New Roman"/>
                <a:cs typeface="Times New Roman"/>
              </a:rPr>
              <a:t>top </a:t>
            </a:r>
            <a:r>
              <a:rPr dirty="0" sz="2200" spc="135">
                <a:latin typeface="Times New Roman"/>
                <a:cs typeface="Times New Roman"/>
              </a:rPr>
              <a:t>malls </a:t>
            </a:r>
            <a:r>
              <a:rPr dirty="0" sz="2200" spc="175">
                <a:latin typeface="Times New Roman"/>
                <a:cs typeface="Times New Roman"/>
              </a:rPr>
              <a:t>and </a:t>
            </a:r>
            <a:r>
              <a:rPr dirty="0" sz="2200" spc="195">
                <a:latin typeface="Times New Roman"/>
                <a:cs typeface="Times New Roman"/>
              </a:rPr>
              <a:t>department </a:t>
            </a:r>
            <a:r>
              <a:rPr dirty="0" sz="2200" spc="240">
                <a:latin typeface="Times New Roman"/>
                <a:cs typeface="Times New Roman"/>
              </a:rPr>
              <a:t>stores </a:t>
            </a:r>
            <a:r>
              <a:rPr dirty="0" sz="2200" spc="190">
                <a:latin typeface="Times New Roman"/>
                <a:cs typeface="Times New Roman"/>
              </a:rPr>
              <a:t>can </a:t>
            </a:r>
            <a:r>
              <a:rPr dirty="0" sz="2200" spc="220">
                <a:latin typeface="Times New Roman"/>
                <a:cs typeface="Times New Roman"/>
              </a:rPr>
              <a:t>be </a:t>
            </a:r>
            <a:r>
              <a:rPr dirty="0" sz="2200" spc="140">
                <a:latin typeface="Times New Roman"/>
                <a:cs typeface="Times New Roman"/>
              </a:rPr>
              <a:t>found </a:t>
            </a:r>
            <a:r>
              <a:rPr dirty="0" sz="2200" spc="165">
                <a:latin typeface="Times New Roman"/>
                <a:cs typeface="Times New Roman"/>
              </a:rPr>
              <a:t>on  </a:t>
            </a:r>
            <a:r>
              <a:rPr dirty="0" sz="2200" spc="235">
                <a:latin typeface="Times New Roman"/>
                <a:cs typeface="Times New Roman"/>
              </a:rPr>
              <a:t>these </a:t>
            </a:r>
            <a:r>
              <a:rPr dirty="0" sz="2200" spc="175">
                <a:latin typeface="Times New Roman"/>
                <a:cs typeface="Times New Roman"/>
              </a:rPr>
              <a:t>two </a:t>
            </a:r>
            <a:r>
              <a:rPr dirty="0" sz="2200" spc="245">
                <a:latin typeface="Times New Roman"/>
                <a:cs typeface="Times New Roman"/>
              </a:rPr>
              <a:t>streets </a:t>
            </a:r>
            <a:r>
              <a:rPr dirty="0" sz="2200" spc="200">
                <a:latin typeface="Times New Roman"/>
                <a:cs typeface="Times New Roman"/>
              </a:rPr>
              <a:t>such </a:t>
            </a:r>
            <a:r>
              <a:rPr dirty="0" sz="2200" spc="245">
                <a:latin typeface="Times New Roman"/>
                <a:cs typeface="Times New Roman"/>
              </a:rPr>
              <a:t>as </a:t>
            </a:r>
            <a:r>
              <a:rPr dirty="0" sz="2200" spc="165">
                <a:latin typeface="Times New Roman"/>
                <a:cs typeface="Times New Roman"/>
              </a:rPr>
              <a:t>Quanye </a:t>
            </a:r>
            <a:r>
              <a:rPr dirty="0" sz="2200" spc="145">
                <a:latin typeface="Times New Roman"/>
                <a:cs typeface="Times New Roman"/>
              </a:rPr>
              <a:t>Chang, </a:t>
            </a:r>
            <a:r>
              <a:rPr dirty="0" sz="2200" spc="170">
                <a:latin typeface="Times New Roman"/>
                <a:cs typeface="Times New Roman"/>
              </a:rPr>
              <a:t>Isten </a:t>
            </a:r>
            <a:r>
              <a:rPr dirty="0" sz="2200" spc="180">
                <a:latin typeface="Times New Roman"/>
                <a:cs typeface="Times New Roman"/>
              </a:rPr>
              <a:t>Department  </a:t>
            </a:r>
            <a:r>
              <a:rPr dirty="0" sz="2200" spc="185">
                <a:latin typeface="Times New Roman"/>
                <a:cs typeface="Times New Roman"/>
              </a:rPr>
              <a:t>Store, </a:t>
            </a:r>
            <a:r>
              <a:rPr dirty="0" sz="2200" spc="95">
                <a:latin typeface="Times New Roman"/>
                <a:cs typeface="Times New Roman"/>
              </a:rPr>
              <a:t>Jinhui </a:t>
            </a:r>
            <a:r>
              <a:rPr dirty="0" sz="2200" spc="145">
                <a:latin typeface="Times New Roman"/>
                <a:cs typeface="Times New Roman"/>
              </a:rPr>
              <a:t>Shopping </a:t>
            </a:r>
            <a:r>
              <a:rPr dirty="0" sz="2200" spc="195">
                <a:latin typeface="Times New Roman"/>
                <a:cs typeface="Times New Roman"/>
              </a:rPr>
              <a:t>Square </a:t>
            </a:r>
            <a:r>
              <a:rPr dirty="0" sz="2200" spc="185">
                <a:latin typeface="Times New Roman"/>
                <a:cs typeface="Times New Roman"/>
              </a:rPr>
              <a:t>etc. </a:t>
            </a:r>
            <a:r>
              <a:rPr dirty="0" sz="2200" spc="165">
                <a:latin typeface="Times New Roman"/>
                <a:cs typeface="Times New Roman"/>
              </a:rPr>
              <a:t>out </a:t>
            </a:r>
            <a:r>
              <a:rPr dirty="0" sz="2200" spc="125">
                <a:latin typeface="Times New Roman"/>
                <a:cs typeface="Times New Roman"/>
              </a:rPr>
              <a:t>of </a:t>
            </a:r>
            <a:r>
              <a:rPr dirty="0" sz="2200" spc="145">
                <a:latin typeface="Times New Roman"/>
                <a:cs typeface="Times New Roman"/>
              </a:rPr>
              <a:t>which </a:t>
            </a:r>
            <a:r>
              <a:rPr dirty="0" sz="2200" spc="170">
                <a:latin typeface="Times New Roman"/>
                <a:cs typeface="Times New Roman"/>
              </a:rPr>
              <a:t>Quanye  </a:t>
            </a:r>
            <a:r>
              <a:rPr dirty="0" sz="2200" spc="155">
                <a:latin typeface="Times New Roman"/>
                <a:cs typeface="Times New Roman"/>
              </a:rPr>
              <a:t>Chang </a:t>
            </a:r>
            <a:r>
              <a:rPr dirty="0" sz="2200" spc="150">
                <a:latin typeface="Times New Roman"/>
                <a:cs typeface="Times New Roman"/>
              </a:rPr>
              <a:t>is </a:t>
            </a:r>
            <a:r>
              <a:rPr dirty="0" sz="2200" spc="204">
                <a:latin typeface="Times New Roman"/>
                <a:cs typeface="Times New Roman"/>
              </a:rPr>
              <a:t>the </a:t>
            </a:r>
            <a:r>
              <a:rPr dirty="0" sz="2200" spc="195">
                <a:latin typeface="Times New Roman"/>
                <a:cs typeface="Times New Roman"/>
              </a:rPr>
              <a:t>most</a:t>
            </a:r>
            <a:r>
              <a:rPr dirty="0" sz="2200" spc="250">
                <a:latin typeface="Times New Roman"/>
                <a:cs typeface="Times New Roman"/>
              </a:rPr>
              <a:t> </a:t>
            </a:r>
            <a:r>
              <a:rPr dirty="0" sz="2200" spc="155">
                <a:latin typeface="Times New Roman"/>
                <a:cs typeface="Times New Roman"/>
              </a:rPr>
              <a:t>famous.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368" y="2429255"/>
            <a:ext cx="7674864" cy="195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2021-09-19T05:12:56Z</dcterms:created>
  <dcterms:modified xsi:type="dcterms:W3CDTF">2021-09-19T05:12:56Z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2021-09-19T00:00:00Z</vt:filetime>
  </property>
</Properties>
</file>